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6858000" cy="9144000"/>
  <p:embeddedFontLst>
    <p:embeddedFont>
      <p:font typeface="윤고딕 Semi-Bold" charset="1" panose="020B0603000000000000"/>
      <p:regular r:id="rId60"/>
    </p:embeddedFont>
    <p:embeddedFont>
      <p:font typeface="Inter Bold" charset="1" panose="020B0802030000000004"/>
      <p:regular r:id="rId61"/>
    </p:embeddedFont>
    <p:embeddedFont>
      <p:font typeface="윤고딕 Bold" charset="1" panose="020B0803000000000000"/>
      <p:regular r:id="rId62"/>
    </p:embeddedFont>
    <p:embeddedFont>
      <p:font typeface="Nanum Gothic" charset="1" panose="020D0604000000000000"/>
      <p:regular r:id="rId63"/>
    </p:embeddedFont>
    <p:embeddedFont>
      <p:font typeface="Inter" charset="1" panose="020B0502030000000004"/>
      <p:regular r:id="rId64"/>
    </p:embeddedFont>
    <p:embeddedFont>
      <p:font typeface="Nanum Gothic Bold" charset="1" panose="020D080400000000000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1.pn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6.pn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9.png" Type="http://schemas.openxmlformats.org/officeDocument/2006/relationships/image"/><Relationship Id="rId4" Target="../media/image9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5.pn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Relationship Id="rId6" Target="../media/image9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101.png" Type="http://schemas.openxmlformats.org/officeDocument/2006/relationships/image"/><Relationship Id="rId6" Target="../media/image102.svg" Type="http://schemas.openxmlformats.org/officeDocument/2006/relationships/image"/><Relationship Id="rId7" Target="../media/image103.png" Type="http://schemas.openxmlformats.org/officeDocument/2006/relationships/image"/><Relationship Id="rId8" Target="../media/image10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5.png" Type="http://schemas.openxmlformats.org/officeDocument/2006/relationships/image"/><Relationship Id="rId4" Target="../media/image106.svg" Type="http://schemas.openxmlformats.org/officeDocument/2006/relationships/image"/><Relationship Id="rId5" Target="../media/image107.png" Type="http://schemas.openxmlformats.org/officeDocument/2006/relationships/image"/><Relationship Id="rId6" Target="../media/image108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0.png" Type="http://schemas.openxmlformats.org/officeDocument/2006/relationships/image"/><Relationship Id="rId4" Target="../media/image11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5.png" Type="http://schemas.openxmlformats.org/officeDocument/2006/relationships/image"/><Relationship Id="rId4" Target="../media/image116.png" Type="http://schemas.openxmlformats.org/officeDocument/2006/relationships/image"/><Relationship Id="rId5" Target="../media/image117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8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9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1.png" Type="http://schemas.openxmlformats.org/officeDocument/2006/relationships/image"/><Relationship Id="rId4" Target="../media/image12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3.png" Type="http://schemas.openxmlformats.org/officeDocument/2006/relationships/image"/><Relationship Id="rId4" Target="../media/image12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4.png" Type="http://schemas.openxmlformats.org/officeDocument/2006/relationships/image"/><Relationship Id="rId4" Target="../media/image117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6.png" Type="http://schemas.openxmlformats.org/officeDocument/2006/relationships/image"/><Relationship Id="rId4" Target="../media/image1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38336" cy="163833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56103" y="1300137"/>
            <a:ext cx="2873053" cy="3935139"/>
            <a:chOff x="0" y="0"/>
            <a:chExt cx="756689" cy="1036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1900" y="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47868" y="6599568"/>
            <a:ext cx="3606060" cy="3389696"/>
          </a:xfrm>
          <a:custGeom>
            <a:avLst/>
            <a:gdLst/>
            <a:ahLst/>
            <a:cxnLst/>
            <a:rect r="r" b="b" t="t" l="l"/>
            <a:pathLst>
              <a:path h="3389696" w="3606060">
                <a:moveTo>
                  <a:pt x="0" y="0"/>
                </a:moveTo>
                <a:lnTo>
                  <a:pt x="3606060" y="0"/>
                </a:lnTo>
                <a:lnTo>
                  <a:pt x="3606060" y="3389696"/>
                </a:lnTo>
                <a:lnTo>
                  <a:pt x="0" y="3389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9279" y="1359279"/>
            <a:ext cx="977178" cy="977178"/>
          </a:xfrm>
          <a:custGeom>
            <a:avLst/>
            <a:gdLst/>
            <a:ahLst/>
            <a:cxnLst/>
            <a:rect r="r" b="b" t="t" l="l"/>
            <a:pathLst>
              <a:path h="977178" w="977178">
                <a:moveTo>
                  <a:pt x="0" y="0"/>
                </a:moveTo>
                <a:lnTo>
                  <a:pt x="977178" y="0"/>
                </a:lnTo>
                <a:lnTo>
                  <a:pt x="977178" y="977178"/>
                </a:lnTo>
                <a:lnTo>
                  <a:pt x="0" y="977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668070"/>
            <a:ext cx="9932365" cy="334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BMI에 영향을 </a:t>
            </a:r>
          </a:p>
          <a:p>
            <a:pPr algn="l">
              <a:lnSpc>
                <a:spcPts val="13575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미치는 요소들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23639" y="8236775"/>
            <a:ext cx="5937852" cy="67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6"/>
              </a:lnSpc>
              <a:spcBef>
                <a:spcPct val="0"/>
              </a:spcBef>
            </a:pPr>
            <a:r>
              <a:rPr lang="en-US" sz="3904" spc="-26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김성익 노동림 이주엽 한아름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67142" y="3642088"/>
            <a:ext cx="8170925" cy="1253587"/>
          </a:xfrm>
          <a:custGeom>
            <a:avLst/>
            <a:gdLst/>
            <a:ahLst/>
            <a:cxnLst/>
            <a:rect r="r" b="b" t="t" l="l"/>
            <a:pathLst>
              <a:path h="1253587" w="8170925">
                <a:moveTo>
                  <a:pt x="0" y="0"/>
                </a:moveTo>
                <a:lnTo>
                  <a:pt x="8170926" y="0"/>
                </a:lnTo>
                <a:lnTo>
                  <a:pt x="8170926" y="1253587"/>
                </a:lnTo>
                <a:lnTo>
                  <a:pt x="0" y="1253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46769" y="3069768"/>
            <a:ext cx="3423424" cy="2398228"/>
          </a:xfrm>
          <a:custGeom>
            <a:avLst/>
            <a:gdLst/>
            <a:ahLst/>
            <a:cxnLst/>
            <a:rect r="r" b="b" t="t" l="l"/>
            <a:pathLst>
              <a:path h="2398228" w="3423424">
                <a:moveTo>
                  <a:pt x="0" y="0"/>
                </a:moveTo>
                <a:lnTo>
                  <a:pt x="3423424" y="0"/>
                </a:lnTo>
                <a:lnTo>
                  <a:pt x="3423424" y="2398227"/>
                </a:lnTo>
                <a:lnTo>
                  <a:pt x="0" y="2398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39940" y="3069768"/>
            <a:ext cx="3174412" cy="2323173"/>
          </a:xfrm>
          <a:custGeom>
            <a:avLst/>
            <a:gdLst/>
            <a:ahLst/>
            <a:cxnLst/>
            <a:rect r="r" b="b" t="t" l="l"/>
            <a:pathLst>
              <a:path h="2323173" w="3174412">
                <a:moveTo>
                  <a:pt x="0" y="0"/>
                </a:moveTo>
                <a:lnTo>
                  <a:pt x="3174412" y="0"/>
                </a:lnTo>
                <a:lnTo>
                  <a:pt x="3174412" y="2323173"/>
                </a:lnTo>
                <a:lnTo>
                  <a:pt x="0" y="2323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6769" y="5998398"/>
            <a:ext cx="6660060" cy="2794102"/>
          </a:xfrm>
          <a:custGeom>
            <a:avLst/>
            <a:gdLst/>
            <a:ahLst/>
            <a:cxnLst/>
            <a:rect r="r" b="b" t="t" l="l"/>
            <a:pathLst>
              <a:path h="2794102" w="6660060">
                <a:moveTo>
                  <a:pt x="0" y="0"/>
                </a:moveTo>
                <a:lnTo>
                  <a:pt x="6660059" y="0"/>
                </a:lnTo>
                <a:lnTo>
                  <a:pt x="6660059" y="2794103"/>
                </a:lnTo>
                <a:lnTo>
                  <a:pt x="0" y="2794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556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267142" y="5998398"/>
            <a:ext cx="7182037" cy="2794102"/>
          </a:xfrm>
          <a:custGeom>
            <a:avLst/>
            <a:gdLst/>
            <a:ahLst/>
            <a:cxnLst/>
            <a:rect r="r" b="b" t="t" l="l"/>
            <a:pathLst>
              <a:path h="2794102" w="7182037">
                <a:moveTo>
                  <a:pt x="0" y="0"/>
                </a:moveTo>
                <a:lnTo>
                  <a:pt x="7182037" y="0"/>
                </a:lnTo>
                <a:lnTo>
                  <a:pt x="7182037" y="2794103"/>
                </a:lnTo>
                <a:lnTo>
                  <a:pt x="0" y="2794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771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1183" y="1347518"/>
            <a:ext cx="7282817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 학습 (조정 전)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358" y="5420122"/>
            <a:ext cx="1098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53583" y="3091385"/>
            <a:ext cx="14320502" cy="1521553"/>
          </a:xfrm>
          <a:custGeom>
            <a:avLst/>
            <a:gdLst/>
            <a:ahLst/>
            <a:cxnLst/>
            <a:rect r="r" b="b" t="t" l="l"/>
            <a:pathLst>
              <a:path h="1521553" w="14320502">
                <a:moveTo>
                  <a:pt x="0" y="0"/>
                </a:moveTo>
                <a:lnTo>
                  <a:pt x="14320503" y="0"/>
                </a:lnTo>
                <a:lnTo>
                  <a:pt x="14320503" y="1521553"/>
                </a:lnTo>
                <a:lnTo>
                  <a:pt x="0" y="1521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47301" y="6033871"/>
            <a:ext cx="3086100" cy="513709"/>
            <a:chOff x="0" y="0"/>
            <a:chExt cx="812800" cy="135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entropy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47301" y="6547580"/>
            <a:ext cx="3086100" cy="513709"/>
            <a:chOff x="0" y="0"/>
            <a:chExt cx="812800" cy="135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8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47301" y="7061290"/>
            <a:ext cx="3086100" cy="513709"/>
            <a:chOff x="0" y="0"/>
            <a:chExt cx="812800" cy="1352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10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847301" y="7574999"/>
            <a:ext cx="3086100" cy="513709"/>
            <a:chOff x="0" y="0"/>
            <a:chExt cx="812800" cy="1352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847301" y="8603058"/>
            <a:ext cx="3086100" cy="513709"/>
            <a:chOff x="0" y="0"/>
            <a:chExt cx="812800" cy="1352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balanced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47301" y="8088708"/>
            <a:ext cx="3086100" cy="513709"/>
            <a:chOff x="0" y="0"/>
            <a:chExt cx="812800" cy="1352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35298"/>
            </a:xfrm>
            <a:custGeom>
              <a:avLst/>
              <a:gdLst/>
              <a:ahLst/>
              <a:cxnLst/>
              <a:rect r="r" b="b" t="t" l="l"/>
              <a:pathLst>
                <a:path h="135298" w="812800">
                  <a:moveTo>
                    <a:pt x="67649" y="0"/>
                  </a:moveTo>
                  <a:lnTo>
                    <a:pt x="745151" y="0"/>
                  </a:lnTo>
                  <a:cubicBezTo>
                    <a:pt x="782513" y="0"/>
                    <a:pt x="812800" y="30287"/>
                    <a:pt x="812800" y="67649"/>
                  </a:cubicBezTo>
                  <a:lnTo>
                    <a:pt x="812800" y="67649"/>
                  </a:lnTo>
                  <a:cubicBezTo>
                    <a:pt x="812800" y="105010"/>
                    <a:pt x="782513" y="135298"/>
                    <a:pt x="745151" y="135298"/>
                  </a:cubicBezTo>
                  <a:lnTo>
                    <a:pt x="67649" y="135298"/>
                  </a:lnTo>
                  <a:cubicBezTo>
                    <a:pt x="30287" y="135298"/>
                    <a:pt x="0" y="105010"/>
                    <a:pt x="0" y="67649"/>
                  </a:cubicBezTo>
                  <a:lnTo>
                    <a:pt x="0" y="67649"/>
                  </a:lnTo>
                  <a:cubicBezTo>
                    <a:pt x="0" y="30287"/>
                    <a:pt x="30287" y="0"/>
                    <a:pt x="67649" y="0"/>
                  </a:cubicBezTo>
                  <a:close/>
                </a:path>
              </a:pathLst>
            </a:custGeom>
            <a:solidFill>
              <a:srgbClr val="F49F8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1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-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280053" y="5585683"/>
            <a:ext cx="11173280" cy="3531084"/>
          </a:xfrm>
          <a:custGeom>
            <a:avLst/>
            <a:gdLst/>
            <a:ahLst/>
            <a:cxnLst/>
            <a:rect r="r" b="b" t="t" l="l"/>
            <a:pathLst>
              <a:path h="3531084" w="11173280">
                <a:moveTo>
                  <a:pt x="0" y="0"/>
                </a:moveTo>
                <a:lnTo>
                  <a:pt x="11173280" y="0"/>
                </a:lnTo>
                <a:lnTo>
                  <a:pt x="11173280" y="3531084"/>
                </a:lnTo>
                <a:lnTo>
                  <a:pt x="0" y="3531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99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153583" y="4932871"/>
            <a:ext cx="14794629" cy="332879"/>
          </a:xfrm>
          <a:custGeom>
            <a:avLst/>
            <a:gdLst/>
            <a:ahLst/>
            <a:cxnLst/>
            <a:rect r="r" b="b" t="t" l="l"/>
            <a:pathLst>
              <a:path h="332879" w="14794629">
                <a:moveTo>
                  <a:pt x="0" y="0"/>
                </a:moveTo>
                <a:lnTo>
                  <a:pt x="14794630" y="0"/>
                </a:lnTo>
                <a:lnTo>
                  <a:pt x="14794630" y="332879"/>
                </a:lnTo>
                <a:lnTo>
                  <a:pt x="0" y="332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61183" y="1347518"/>
            <a:ext cx="10592150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 학습 - 하이퍼파라미터 조정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234684" y="6318340"/>
            <a:ext cx="2133886" cy="237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최적 조합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766874" y="2787015"/>
            <a:ext cx="180022" cy="4114800"/>
          </a:xfrm>
          <a:custGeom>
            <a:avLst/>
            <a:gdLst/>
            <a:ahLst/>
            <a:cxnLst/>
            <a:rect r="r" b="b" t="t" l="l"/>
            <a:pathLst>
              <a:path h="4114800" w="180022">
                <a:moveTo>
                  <a:pt x="0" y="0"/>
                </a:moveTo>
                <a:lnTo>
                  <a:pt x="180023" y="0"/>
                </a:lnTo>
                <a:lnTo>
                  <a:pt x="180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66874" y="5817850"/>
            <a:ext cx="180022" cy="4114800"/>
          </a:xfrm>
          <a:custGeom>
            <a:avLst/>
            <a:gdLst/>
            <a:ahLst/>
            <a:cxnLst/>
            <a:rect r="r" b="b" t="t" l="l"/>
            <a:pathLst>
              <a:path h="4114800" w="180022">
                <a:moveTo>
                  <a:pt x="0" y="0"/>
                </a:moveTo>
                <a:lnTo>
                  <a:pt x="180023" y="0"/>
                </a:lnTo>
                <a:lnTo>
                  <a:pt x="180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05623" y="3108493"/>
            <a:ext cx="3423424" cy="2398228"/>
          </a:xfrm>
          <a:custGeom>
            <a:avLst/>
            <a:gdLst/>
            <a:ahLst/>
            <a:cxnLst/>
            <a:rect r="r" b="b" t="t" l="l"/>
            <a:pathLst>
              <a:path h="2398228" w="3423424">
                <a:moveTo>
                  <a:pt x="0" y="0"/>
                </a:moveTo>
                <a:lnTo>
                  <a:pt x="3423424" y="0"/>
                </a:lnTo>
                <a:lnTo>
                  <a:pt x="3423424" y="2398228"/>
                </a:lnTo>
                <a:lnTo>
                  <a:pt x="0" y="2398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30129" y="6550811"/>
            <a:ext cx="3174412" cy="2323173"/>
          </a:xfrm>
          <a:custGeom>
            <a:avLst/>
            <a:gdLst/>
            <a:ahLst/>
            <a:cxnLst/>
            <a:rect r="r" b="b" t="t" l="l"/>
            <a:pathLst>
              <a:path h="2323173" w="3174412">
                <a:moveTo>
                  <a:pt x="0" y="0"/>
                </a:moveTo>
                <a:lnTo>
                  <a:pt x="3174412" y="0"/>
                </a:lnTo>
                <a:lnTo>
                  <a:pt x="3174412" y="2323173"/>
                </a:lnTo>
                <a:lnTo>
                  <a:pt x="0" y="2323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16933" y="3108493"/>
            <a:ext cx="3612625" cy="2350149"/>
          </a:xfrm>
          <a:custGeom>
            <a:avLst/>
            <a:gdLst/>
            <a:ahLst/>
            <a:cxnLst/>
            <a:rect r="r" b="b" t="t" l="l"/>
            <a:pathLst>
              <a:path h="2350149" w="3612625">
                <a:moveTo>
                  <a:pt x="0" y="0"/>
                </a:moveTo>
                <a:lnTo>
                  <a:pt x="3612625" y="0"/>
                </a:lnTo>
                <a:lnTo>
                  <a:pt x="3612625" y="2350149"/>
                </a:lnTo>
                <a:lnTo>
                  <a:pt x="0" y="2350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16933" y="6550811"/>
            <a:ext cx="3617025" cy="2423975"/>
          </a:xfrm>
          <a:custGeom>
            <a:avLst/>
            <a:gdLst/>
            <a:ahLst/>
            <a:cxnLst/>
            <a:rect r="r" b="b" t="t" l="l"/>
            <a:pathLst>
              <a:path h="2423975" w="3617025">
                <a:moveTo>
                  <a:pt x="0" y="0"/>
                </a:moveTo>
                <a:lnTo>
                  <a:pt x="3617026" y="0"/>
                </a:lnTo>
                <a:lnTo>
                  <a:pt x="3617026" y="2423976"/>
                </a:lnTo>
                <a:lnTo>
                  <a:pt x="0" y="24239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61183" y="1347518"/>
            <a:ext cx="7282817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 학습 (조정 후)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2831" y="5636875"/>
            <a:ext cx="1098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55228" y="5636875"/>
            <a:ext cx="1098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023748"/>
            <a:ext cx="6784508" cy="2794102"/>
          </a:xfrm>
          <a:custGeom>
            <a:avLst/>
            <a:gdLst/>
            <a:ahLst/>
            <a:cxnLst/>
            <a:rect r="r" b="b" t="t" l="l"/>
            <a:pathLst>
              <a:path h="2794102" w="6784508">
                <a:moveTo>
                  <a:pt x="0" y="0"/>
                </a:moveTo>
                <a:lnTo>
                  <a:pt x="6784508" y="0"/>
                </a:lnTo>
                <a:lnTo>
                  <a:pt x="6784508" y="2794102"/>
                </a:lnTo>
                <a:lnTo>
                  <a:pt x="0" y="2794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201" r="-6118" b="-899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6578459"/>
            <a:ext cx="6784508" cy="2794102"/>
          </a:xfrm>
          <a:custGeom>
            <a:avLst/>
            <a:gdLst/>
            <a:ahLst/>
            <a:cxnLst/>
            <a:rect r="r" b="b" t="t" l="l"/>
            <a:pathLst>
              <a:path h="2794102" w="6784508">
                <a:moveTo>
                  <a:pt x="0" y="0"/>
                </a:moveTo>
                <a:lnTo>
                  <a:pt x="6784508" y="0"/>
                </a:lnTo>
                <a:lnTo>
                  <a:pt x="6784508" y="2794102"/>
                </a:lnTo>
                <a:lnTo>
                  <a:pt x="0" y="2794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50" r="0" b="-354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87734" y="3023748"/>
            <a:ext cx="7182037" cy="2794102"/>
          </a:xfrm>
          <a:custGeom>
            <a:avLst/>
            <a:gdLst/>
            <a:ahLst/>
            <a:cxnLst/>
            <a:rect r="r" b="b" t="t" l="l"/>
            <a:pathLst>
              <a:path h="2794102" w="7182037">
                <a:moveTo>
                  <a:pt x="0" y="0"/>
                </a:moveTo>
                <a:lnTo>
                  <a:pt x="7182037" y="0"/>
                </a:lnTo>
                <a:lnTo>
                  <a:pt x="7182037" y="2794102"/>
                </a:lnTo>
                <a:lnTo>
                  <a:pt x="0" y="2794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18" r="0" b="-992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87734" y="6578459"/>
            <a:ext cx="7182037" cy="2794102"/>
          </a:xfrm>
          <a:custGeom>
            <a:avLst/>
            <a:gdLst/>
            <a:ahLst/>
            <a:cxnLst/>
            <a:rect r="r" b="b" t="t" l="l"/>
            <a:pathLst>
              <a:path h="2794102" w="7182037">
                <a:moveTo>
                  <a:pt x="0" y="0"/>
                </a:moveTo>
                <a:lnTo>
                  <a:pt x="7182037" y="0"/>
                </a:lnTo>
                <a:lnTo>
                  <a:pt x="7182037" y="2794102"/>
                </a:lnTo>
                <a:lnTo>
                  <a:pt x="0" y="2794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71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766874" y="2787015"/>
            <a:ext cx="180022" cy="4114800"/>
          </a:xfrm>
          <a:custGeom>
            <a:avLst/>
            <a:gdLst/>
            <a:ahLst/>
            <a:cxnLst/>
            <a:rect r="r" b="b" t="t" l="l"/>
            <a:pathLst>
              <a:path h="4114800" w="180022">
                <a:moveTo>
                  <a:pt x="0" y="0"/>
                </a:moveTo>
                <a:lnTo>
                  <a:pt x="180023" y="0"/>
                </a:lnTo>
                <a:lnTo>
                  <a:pt x="180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1183" y="1347518"/>
            <a:ext cx="7282817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 학습 (조정 후)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766874" y="5817850"/>
            <a:ext cx="180022" cy="4114800"/>
          </a:xfrm>
          <a:custGeom>
            <a:avLst/>
            <a:gdLst/>
            <a:ahLst/>
            <a:cxnLst/>
            <a:rect r="r" b="b" t="t" l="l"/>
            <a:pathLst>
              <a:path h="4114800" w="180022">
                <a:moveTo>
                  <a:pt x="0" y="0"/>
                </a:moveTo>
                <a:lnTo>
                  <a:pt x="180023" y="0"/>
                </a:lnTo>
                <a:lnTo>
                  <a:pt x="180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9358" y="5420122"/>
            <a:ext cx="1098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57680" y="5325746"/>
            <a:ext cx="1098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24097"/>
            <a:ext cx="6186155" cy="5407538"/>
          </a:xfrm>
          <a:custGeom>
            <a:avLst/>
            <a:gdLst/>
            <a:ahLst/>
            <a:cxnLst/>
            <a:rect r="r" b="b" t="t" l="l"/>
            <a:pathLst>
              <a:path h="5407538" w="6186155">
                <a:moveTo>
                  <a:pt x="0" y="0"/>
                </a:moveTo>
                <a:lnTo>
                  <a:pt x="6186155" y="0"/>
                </a:lnTo>
                <a:lnTo>
                  <a:pt x="6186155" y="5407538"/>
                </a:lnTo>
                <a:lnTo>
                  <a:pt x="0" y="5407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571379" y="7422016"/>
            <a:ext cx="5588439" cy="1209619"/>
          </a:xfrm>
          <a:custGeom>
            <a:avLst/>
            <a:gdLst/>
            <a:ahLst/>
            <a:cxnLst/>
            <a:rect r="r" b="b" t="t" l="l"/>
            <a:pathLst>
              <a:path h="1209619" w="5588439">
                <a:moveTo>
                  <a:pt x="0" y="0"/>
                </a:moveTo>
                <a:lnTo>
                  <a:pt x="5588439" y="0"/>
                </a:lnTo>
                <a:lnTo>
                  <a:pt x="5588439" y="1209619"/>
                </a:lnTo>
                <a:lnTo>
                  <a:pt x="0" y="1209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571379" y="4109458"/>
            <a:ext cx="4352373" cy="1518949"/>
          </a:xfrm>
          <a:custGeom>
            <a:avLst/>
            <a:gdLst/>
            <a:ahLst/>
            <a:cxnLst/>
            <a:rect r="r" b="b" t="t" l="l"/>
            <a:pathLst>
              <a:path h="1518949" w="4352373">
                <a:moveTo>
                  <a:pt x="0" y="0"/>
                </a:moveTo>
                <a:lnTo>
                  <a:pt x="4352374" y="0"/>
                </a:lnTo>
                <a:lnTo>
                  <a:pt x="4352374" y="1518949"/>
                </a:lnTo>
                <a:lnTo>
                  <a:pt x="0" y="1518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1183" y="1347518"/>
            <a:ext cx="546596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1379" y="3147897"/>
            <a:ext cx="1393676" cy="69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3"/>
              </a:lnSpc>
              <a:spcBef>
                <a:spcPct val="0"/>
              </a:spcBef>
            </a:pPr>
            <a:r>
              <a:rPr lang="en-US" sz="3838" spc="-257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입력값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1379" y="6141366"/>
            <a:ext cx="929134" cy="69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3"/>
              </a:lnSpc>
              <a:spcBef>
                <a:spcPct val="0"/>
              </a:spcBef>
            </a:pPr>
            <a:r>
              <a:rPr lang="en-US" sz="3838" spc="-257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53345" y="4144191"/>
            <a:ext cx="4480051" cy="5807473"/>
          </a:xfrm>
          <a:custGeom>
            <a:avLst/>
            <a:gdLst/>
            <a:ahLst/>
            <a:cxnLst/>
            <a:rect r="r" b="b" t="t" l="l"/>
            <a:pathLst>
              <a:path h="5807473" w="4480051">
                <a:moveTo>
                  <a:pt x="0" y="0"/>
                </a:moveTo>
                <a:lnTo>
                  <a:pt x="4480051" y="0"/>
                </a:lnTo>
                <a:lnTo>
                  <a:pt x="4480051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502477" y="5789559"/>
            <a:ext cx="11074343" cy="955731"/>
          </a:xfrm>
          <a:custGeom>
            <a:avLst/>
            <a:gdLst/>
            <a:ahLst/>
            <a:cxnLst/>
            <a:rect r="r" b="b" t="t" l="l"/>
            <a:pathLst>
              <a:path h="955731" w="11074343">
                <a:moveTo>
                  <a:pt x="0" y="0"/>
                </a:moveTo>
                <a:lnTo>
                  <a:pt x="11074342" y="0"/>
                </a:lnTo>
                <a:lnTo>
                  <a:pt x="11074342" y="955731"/>
                </a:lnTo>
                <a:lnTo>
                  <a:pt x="0" y="955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3345" y="2783778"/>
            <a:ext cx="11301259" cy="1115999"/>
          </a:xfrm>
          <a:custGeom>
            <a:avLst/>
            <a:gdLst/>
            <a:ahLst/>
            <a:cxnLst/>
            <a:rect r="r" b="b" t="t" l="l"/>
            <a:pathLst>
              <a:path h="1115999" w="11301259">
                <a:moveTo>
                  <a:pt x="0" y="0"/>
                </a:moveTo>
                <a:lnTo>
                  <a:pt x="11301259" y="0"/>
                </a:lnTo>
                <a:lnTo>
                  <a:pt x="11301259" y="1116000"/>
                </a:lnTo>
                <a:lnTo>
                  <a:pt x="0" y="111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60789"/>
            <a:ext cx="1269565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98265" y="1300688"/>
            <a:ext cx="546596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보완 해야 할 점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145865" y="1366568"/>
            <a:ext cx="14519798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 도출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967830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71652" y="3749888"/>
            <a:ext cx="9164943" cy="1878739"/>
            <a:chOff x="0" y="0"/>
            <a:chExt cx="2413812" cy="4948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13812" cy="494812"/>
            </a:xfrm>
            <a:custGeom>
              <a:avLst/>
              <a:gdLst/>
              <a:ahLst/>
              <a:cxnLst/>
              <a:rect r="r" b="b" t="t" l="l"/>
              <a:pathLst>
                <a:path h="494812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451731"/>
                  </a:lnTo>
                  <a:cubicBezTo>
                    <a:pt x="2413812" y="463156"/>
                    <a:pt x="2409273" y="474114"/>
                    <a:pt x="2401194" y="482194"/>
                  </a:cubicBezTo>
                  <a:cubicBezTo>
                    <a:pt x="2393115" y="490273"/>
                    <a:pt x="2382157" y="494812"/>
                    <a:pt x="2370731" y="494812"/>
                  </a:cubicBezTo>
                  <a:lnTo>
                    <a:pt x="43081" y="494812"/>
                  </a:lnTo>
                  <a:cubicBezTo>
                    <a:pt x="31655" y="494812"/>
                    <a:pt x="20698" y="490273"/>
                    <a:pt x="12618" y="482194"/>
                  </a:cubicBezTo>
                  <a:cubicBezTo>
                    <a:pt x="4539" y="474114"/>
                    <a:pt x="0" y="463156"/>
                    <a:pt x="0" y="451731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13812" cy="532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6997" y="4260632"/>
            <a:ext cx="765425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가족력은 체형에 영향을 미친다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6572450"/>
            <a:ext cx="9164943" cy="3268684"/>
            <a:chOff x="0" y="0"/>
            <a:chExt cx="2413812" cy="8608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13812" cy="860888"/>
            </a:xfrm>
            <a:custGeom>
              <a:avLst/>
              <a:gdLst/>
              <a:ahLst/>
              <a:cxnLst/>
              <a:rect r="r" b="b" t="t" l="l"/>
              <a:pathLst>
                <a:path h="860888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817807"/>
                  </a:lnTo>
                  <a:cubicBezTo>
                    <a:pt x="2413812" y="829233"/>
                    <a:pt x="2409273" y="840190"/>
                    <a:pt x="2401194" y="848270"/>
                  </a:cubicBezTo>
                  <a:cubicBezTo>
                    <a:pt x="2393115" y="856349"/>
                    <a:pt x="2382157" y="860888"/>
                    <a:pt x="2370731" y="860888"/>
                  </a:cubicBezTo>
                  <a:lnTo>
                    <a:pt x="43081" y="860888"/>
                  </a:lnTo>
                  <a:cubicBezTo>
                    <a:pt x="31655" y="860888"/>
                    <a:pt x="20698" y="856349"/>
                    <a:pt x="12618" y="848270"/>
                  </a:cubicBezTo>
                  <a:cubicBezTo>
                    <a:pt x="4539" y="840190"/>
                    <a:pt x="0" y="829233"/>
                    <a:pt x="0" y="817807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13812" cy="898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26997" y="6762950"/>
            <a:ext cx="8178555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 결과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가족력도 영향이 있지만 미미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-&gt; 보완 필요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218197" y="6572450"/>
            <a:ext cx="5041103" cy="4114800"/>
          </a:xfrm>
          <a:custGeom>
            <a:avLst/>
            <a:gdLst/>
            <a:ahLst/>
            <a:cxnLst/>
            <a:rect r="r" b="b" t="t" l="l"/>
            <a:pathLst>
              <a:path h="4114800" w="5041103">
                <a:moveTo>
                  <a:pt x="0" y="0"/>
                </a:moveTo>
                <a:lnTo>
                  <a:pt x="5041103" y="0"/>
                </a:lnTo>
                <a:lnTo>
                  <a:pt x="5041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38336" cy="163833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56103" y="1300137"/>
            <a:ext cx="2873053" cy="3935139"/>
            <a:chOff x="0" y="0"/>
            <a:chExt cx="756689" cy="1036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1900" y="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73209" y="1420303"/>
            <a:ext cx="1349317" cy="855130"/>
          </a:xfrm>
          <a:custGeom>
            <a:avLst/>
            <a:gdLst/>
            <a:ahLst/>
            <a:cxnLst/>
            <a:rect r="r" b="b" t="t" l="l"/>
            <a:pathLst>
              <a:path h="855130" w="1349317">
                <a:moveTo>
                  <a:pt x="0" y="0"/>
                </a:moveTo>
                <a:lnTo>
                  <a:pt x="1349317" y="0"/>
                </a:lnTo>
                <a:lnTo>
                  <a:pt x="1349317" y="855130"/>
                </a:lnTo>
                <a:lnTo>
                  <a:pt x="0" y="855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6323343"/>
            <a:ext cx="4142206" cy="4184046"/>
          </a:xfrm>
          <a:custGeom>
            <a:avLst/>
            <a:gdLst/>
            <a:ahLst/>
            <a:cxnLst/>
            <a:rect r="r" b="b" t="t" l="l"/>
            <a:pathLst>
              <a:path h="4184046" w="4142206">
                <a:moveTo>
                  <a:pt x="0" y="0"/>
                </a:moveTo>
                <a:lnTo>
                  <a:pt x="4142206" y="0"/>
                </a:lnTo>
                <a:lnTo>
                  <a:pt x="4142206" y="4184047"/>
                </a:lnTo>
                <a:lnTo>
                  <a:pt x="0" y="4184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668070"/>
            <a:ext cx="9932365" cy="32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식습관에 따른</a:t>
            </a:r>
          </a:p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 예측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16863" y="8072183"/>
            <a:ext cx="8884874" cy="101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9"/>
              </a:lnSpc>
              <a:spcBef>
                <a:spcPct val="0"/>
              </a:spcBef>
            </a:pPr>
            <a:r>
              <a:rPr lang="en-US" sz="5842" spc="-39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이주엽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212522"/>
            <a:ext cx="4674532" cy="5547937"/>
          </a:xfrm>
          <a:custGeom>
            <a:avLst/>
            <a:gdLst/>
            <a:ahLst/>
            <a:cxnLst/>
            <a:rect r="r" b="b" t="t" l="l"/>
            <a:pathLst>
              <a:path h="5547937" w="4674532">
                <a:moveTo>
                  <a:pt x="0" y="0"/>
                </a:moveTo>
                <a:lnTo>
                  <a:pt x="4674532" y="0"/>
                </a:lnTo>
                <a:lnTo>
                  <a:pt x="4674532" y="5547936"/>
                </a:lnTo>
                <a:lnTo>
                  <a:pt x="0" y="5547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82405" y="4212522"/>
            <a:ext cx="5365015" cy="5547937"/>
          </a:xfrm>
          <a:custGeom>
            <a:avLst/>
            <a:gdLst/>
            <a:ahLst/>
            <a:cxnLst/>
            <a:rect r="r" b="b" t="t" l="l"/>
            <a:pathLst>
              <a:path h="5547937" w="5365015">
                <a:moveTo>
                  <a:pt x="0" y="0"/>
                </a:moveTo>
                <a:lnTo>
                  <a:pt x="5365015" y="0"/>
                </a:lnTo>
                <a:lnTo>
                  <a:pt x="5365015" y="5547936"/>
                </a:lnTo>
                <a:lnTo>
                  <a:pt x="0" y="5547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67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54677" y="4688400"/>
            <a:ext cx="1915362" cy="675165"/>
          </a:xfrm>
          <a:custGeom>
            <a:avLst/>
            <a:gdLst/>
            <a:ahLst/>
            <a:cxnLst/>
            <a:rect r="r" b="b" t="t" l="l"/>
            <a:pathLst>
              <a:path h="675165" w="1915362">
                <a:moveTo>
                  <a:pt x="0" y="0"/>
                </a:moveTo>
                <a:lnTo>
                  <a:pt x="1915363" y="0"/>
                </a:lnTo>
                <a:lnTo>
                  <a:pt x="1915363" y="675165"/>
                </a:lnTo>
                <a:lnTo>
                  <a:pt x="0" y="675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14706" y="4121658"/>
            <a:ext cx="1515030" cy="534048"/>
          </a:xfrm>
          <a:custGeom>
            <a:avLst/>
            <a:gdLst/>
            <a:ahLst/>
            <a:cxnLst/>
            <a:rect r="r" b="b" t="t" l="l"/>
            <a:pathLst>
              <a:path h="534048" w="1515030">
                <a:moveTo>
                  <a:pt x="0" y="0"/>
                </a:moveTo>
                <a:lnTo>
                  <a:pt x="1515030" y="0"/>
                </a:lnTo>
                <a:lnTo>
                  <a:pt x="1515030" y="534048"/>
                </a:lnTo>
                <a:lnTo>
                  <a:pt x="0" y="534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03039" y="4197858"/>
            <a:ext cx="5269965" cy="4286902"/>
          </a:xfrm>
          <a:custGeom>
            <a:avLst/>
            <a:gdLst/>
            <a:ahLst/>
            <a:cxnLst/>
            <a:rect r="r" b="b" t="t" l="l"/>
            <a:pathLst>
              <a:path h="4286902" w="5269965">
                <a:moveTo>
                  <a:pt x="0" y="0"/>
                </a:moveTo>
                <a:lnTo>
                  <a:pt x="5269965" y="0"/>
                </a:lnTo>
                <a:lnTo>
                  <a:pt x="5269965" y="4286902"/>
                </a:lnTo>
                <a:lnTo>
                  <a:pt x="0" y="4286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32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21626"/>
            <a:ext cx="14815319" cy="71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</a:pPr>
            <a:r>
              <a:rPr lang="en-US" sz="4176" spc="-27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최근 들어, 건강하지 않고, 불규칙한 식습관으로 인한 </a:t>
            </a:r>
            <a:r>
              <a:rPr lang="en-US" sz="4176" spc="-279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비만 급증!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76121" y="9871323"/>
            <a:ext cx="3685079" cy="30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6"/>
              </a:lnSpc>
            </a:pPr>
            <a:r>
              <a:rPr lang="en-US" sz="1336" spc="-37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출처 : 코메디닷컴, 비건뉴스, 헬스조선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6769" y="1347518"/>
            <a:ext cx="5465963" cy="91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선정 배경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234979" y="3923193"/>
            <a:ext cx="2850650" cy="1004854"/>
          </a:xfrm>
          <a:custGeom>
            <a:avLst/>
            <a:gdLst/>
            <a:ahLst/>
            <a:cxnLst/>
            <a:rect r="r" b="b" t="t" l="l"/>
            <a:pathLst>
              <a:path h="1004854" w="2850650">
                <a:moveTo>
                  <a:pt x="0" y="0"/>
                </a:moveTo>
                <a:lnTo>
                  <a:pt x="2850650" y="0"/>
                </a:lnTo>
                <a:lnTo>
                  <a:pt x="2850650" y="1004854"/>
                </a:lnTo>
                <a:lnTo>
                  <a:pt x="0" y="1004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585227"/>
            <a:ext cx="15217707" cy="4584715"/>
          </a:xfrm>
          <a:custGeom>
            <a:avLst/>
            <a:gdLst/>
            <a:ahLst/>
            <a:cxnLst/>
            <a:rect r="r" b="b" t="t" l="l"/>
            <a:pathLst>
              <a:path h="4584715" w="15217707">
                <a:moveTo>
                  <a:pt x="0" y="0"/>
                </a:moveTo>
                <a:lnTo>
                  <a:pt x="15217707" y="0"/>
                </a:lnTo>
                <a:lnTo>
                  <a:pt x="15217707" y="4584715"/>
                </a:lnTo>
                <a:lnTo>
                  <a:pt x="0" y="4584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46" r="-1922" b="-22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66225"/>
            <a:ext cx="6543057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변수 선정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04077"/>
            <a:ext cx="1273158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내의 식습관과 관련된 변수들을 사용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82461" y="9652783"/>
            <a:ext cx="3685079" cy="29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6"/>
              </a:lnSpc>
            </a:pPr>
            <a:r>
              <a:rPr lang="en-US" sz="1336" spc="-37">
                <a:solidFill>
                  <a:srgbClr val="37373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출처 : 캐글 사이트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407997" y="0"/>
            <a:ext cx="5020493" cy="10287000"/>
            <a:chOff x="0" y="0"/>
            <a:chExt cx="132227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227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270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0241" y="3239327"/>
            <a:ext cx="835704" cy="697117"/>
            <a:chOff x="0" y="0"/>
            <a:chExt cx="220103" cy="1836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0103" cy="231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참고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0716" y="4472240"/>
            <a:ext cx="835704" cy="697117"/>
            <a:chOff x="0" y="0"/>
            <a:chExt cx="220103" cy="1836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0103" cy="231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0716" y="5628372"/>
            <a:ext cx="835704" cy="697117"/>
            <a:chOff x="0" y="0"/>
            <a:chExt cx="220103" cy="1836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20103" cy="231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0716" y="6826459"/>
            <a:ext cx="835704" cy="697117"/>
            <a:chOff x="0" y="0"/>
            <a:chExt cx="220103" cy="1836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0103" cy="231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40716" y="7980776"/>
            <a:ext cx="835704" cy="697117"/>
            <a:chOff x="0" y="0"/>
            <a:chExt cx="220103" cy="1836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20103" cy="231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0716" y="9139942"/>
            <a:ext cx="835704" cy="697117"/>
            <a:chOff x="0" y="0"/>
            <a:chExt cx="220103" cy="1836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0103" cy="183603"/>
            </a:xfrm>
            <a:custGeom>
              <a:avLst/>
              <a:gdLst/>
              <a:ahLst/>
              <a:cxnLst/>
              <a:rect r="r" b="b" t="t" l="l"/>
              <a:pathLst>
                <a:path h="183603" w="220103">
                  <a:moveTo>
                    <a:pt x="91801" y="0"/>
                  </a:moveTo>
                  <a:lnTo>
                    <a:pt x="128302" y="0"/>
                  </a:lnTo>
                  <a:cubicBezTo>
                    <a:pt x="179002" y="0"/>
                    <a:pt x="220103" y="41101"/>
                    <a:pt x="220103" y="91801"/>
                  </a:cubicBezTo>
                  <a:lnTo>
                    <a:pt x="220103" y="91801"/>
                  </a:lnTo>
                  <a:cubicBezTo>
                    <a:pt x="220103" y="142502"/>
                    <a:pt x="179002" y="183603"/>
                    <a:pt x="128302" y="183603"/>
                  </a:cubicBezTo>
                  <a:lnTo>
                    <a:pt x="91801" y="183603"/>
                  </a:lnTo>
                  <a:cubicBezTo>
                    <a:pt x="41101" y="183603"/>
                    <a:pt x="0" y="142502"/>
                    <a:pt x="0" y="91801"/>
                  </a:cubicBezTo>
                  <a:lnTo>
                    <a:pt x="0" y="91801"/>
                  </a:lnTo>
                  <a:cubicBezTo>
                    <a:pt x="0" y="41101"/>
                    <a:pt x="41101" y="0"/>
                    <a:pt x="91801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20103" cy="231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711982" y="3587886"/>
            <a:ext cx="6300311" cy="6971298"/>
          </a:xfrm>
          <a:custGeom>
            <a:avLst/>
            <a:gdLst/>
            <a:ahLst/>
            <a:cxnLst/>
            <a:rect r="r" b="b" t="t" l="l"/>
            <a:pathLst>
              <a:path h="6971298" w="6300311">
                <a:moveTo>
                  <a:pt x="0" y="0"/>
                </a:moveTo>
                <a:lnTo>
                  <a:pt x="6300311" y="0"/>
                </a:lnTo>
                <a:lnTo>
                  <a:pt x="6300311" y="6971298"/>
                </a:lnTo>
                <a:lnTo>
                  <a:pt x="0" y="697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30624" y="1146889"/>
            <a:ext cx="9284162" cy="106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목차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26539" y="3258552"/>
            <a:ext cx="9785443" cy="601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0"/>
              </a:lnSpc>
              <a:spcBef>
                <a:spcPct val="0"/>
              </a:spcBef>
            </a:pPr>
            <a:r>
              <a:rPr lang="en-US" sz="3564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출처 - https://buly.kr/8el2VJ0 (캐글)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26539" y="4475485"/>
            <a:ext cx="5712166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가족력에 따른 체중 범위 예측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26539" y="9143188"/>
            <a:ext cx="4537689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최종 결론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26539" y="5631618"/>
            <a:ext cx="4537689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식습관에 따른 BMI 예측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26539" y="6829705"/>
            <a:ext cx="5567953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흡연과 음주에 따른 BMI 예측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26539" y="7985837"/>
            <a:ext cx="5210891" cy="6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 spc="-238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신체활동에 따른 BMI 예측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5801" y="6042983"/>
            <a:ext cx="1106509" cy="737211"/>
          </a:xfrm>
          <a:custGeom>
            <a:avLst/>
            <a:gdLst/>
            <a:ahLst/>
            <a:cxnLst/>
            <a:rect r="r" b="b" t="t" l="l"/>
            <a:pathLst>
              <a:path h="737211" w="1106509">
                <a:moveTo>
                  <a:pt x="0" y="0"/>
                </a:moveTo>
                <a:lnTo>
                  <a:pt x="1106509" y="0"/>
                </a:lnTo>
                <a:lnTo>
                  <a:pt x="1106509" y="737212"/>
                </a:lnTo>
                <a:lnTo>
                  <a:pt x="0" y="737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00707" y="2822502"/>
            <a:ext cx="6897854" cy="7064604"/>
            <a:chOff x="0" y="0"/>
            <a:chExt cx="9197139" cy="94194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79842" cy="3094664"/>
            </a:xfrm>
            <a:custGeom>
              <a:avLst/>
              <a:gdLst/>
              <a:ahLst/>
              <a:cxnLst/>
              <a:rect r="r" b="b" t="t" l="l"/>
              <a:pathLst>
                <a:path h="3094664" w="9179842">
                  <a:moveTo>
                    <a:pt x="0" y="0"/>
                  </a:moveTo>
                  <a:lnTo>
                    <a:pt x="9179842" y="0"/>
                  </a:lnTo>
                  <a:lnTo>
                    <a:pt x="9179842" y="3094664"/>
                  </a:lnTo>
                  <a:lnTo>
                    <a:pt x="0" y="3094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9663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3304214"/>
              <a:ext cx="9197139" cy="2962470"/>
            </a:xfrm>
            <a:custGeom>
              <a:avLst/>
              <a:gdLst/>
              <a:ahLst/>
              <a:cxnLst/>
              <a:rect r="r" b="b" t="t" l="l"/>
              <a:pathLst>
                <a:path h="2962470" w="9197139">
                  <a:moveTo>
                    <a:pt x="0" y="0"/>
                  </a:moveTo>
                  <a:lnTo>
                    <a:pt x="9197139" y="0"/>
                  </a:lnTo>
                  <a:lnTo>
                    <a:pt x="9197139" y="2962470"/>
                  </a:lnTo>
                  <a:lnTo>
                    <a:pt x="0" y="2962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03815" r="0" b="-10663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972291" y="6266684"/>
              <a:ext cx="3252557" cy="3152788"/>
            </a:xfrm>
            <a:custGeom>
              <a:avLst/>
              <a:gdLst/>
              <a:ahLst/>
              <a:cxnLst/>
              <a:rect r="r" b="b" t="t" l="l"/>
              <a:pathLst>
                <a:path h="3152788" w="3252557">
                  <a:moveTo>
                    <a:pt x="0" y="0"/>
                  </a:moveTo>
                  <a:lnTo>
                    <a:pt x="3252557" y="0"/>
                  </a:lnTo>
                  <a:lnTo>
                    <a:pt x="3252557" y="3152788"/>
                  </a:lnTo>
                  <a:lnTo>
                    <a:pt x="0" y="3152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93533" r="-18453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96104" y="1366225"/>
            <a:ext cx="14519798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상관계수 비교에 따른 타겟 및 피처 선정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80792" y="4312663"/>
            <a:ext cx="4817285" cy="459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타겟 :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피처 :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FCVC,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Gender, Age,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CH2O, FAVC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선정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(상관계수 높은 것을 중심으로)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8181" y="2976509"/>
            <a:ext cx="16230600" cy="4639645"/>
            <a:chOff x="0" y="0"/>
            <a:chExt cx="21640800" cy="61861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40800" cy="2974130"/>
            </a:xfrm>
            <a:custGeom>
              <a:avLst/>
              <a:gdLst/>
              <a:ahLst/>
              <a:cxnLst/>
              <a:rect r="r" b="b" t="t" l="l"/>
              <a:pathLst>
                <a:path h="297413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2974130"/>
                  </a:lnTo>
                  <a:lnTo>
                    <a:pt x="0" y="2974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5" t="-1824" r="-339" b="-101031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7359" y="3291630"/>
              <a:ext cx="21383821" cy="2894563"/>
            </a:xfrm>
            <a:custGeom>
              <a:avLst/>
              <a:gdLst/>
              <a:ahLst/>
              <a:cxnLst/>
              <a:rect r="r" b="b" t="t" l="l"/>
              <a:pathLst>
                <a:path h="2894563" w="21383821">
                  <a:moveTo>
                    <a:pt x="0" y="0"/>
                  </a:moveTo>
                  <a:lnTo>
                    <a:pt x="21383820" y="0"/>
                  </a:lnTo>
                  <a:lnTo>
                    <a:pt x="21383820" y="2894563"/>
                  </a:lnTo>
                  <a:lnTo>
                    <a:pt x="0" y="289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15" t="-107938" r="-71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802925" y="7937941"/>
            <a:ext cx="898194" cy="1197592"/>
          </a:xfrm>
          <a:custGeom>
            <a:avLst/>
            <a:gdLst/>
            <a:ahLst/>
            <a:cxnLst/>
            <a:rect r="r" b="b" t="t" l="l"/>
            <a:pathLst>
              <a:path h="1197592" w="898194">
                <a:moveTo>
                  <a:pt x="0" y="0"/>
                </a:moveTo>
                <a:lnTo>
                  <a:pt x="898194" y="0"/>
                </a:lnTo>
                <a:lnTo>
                  <a:pt x="898194" y="1197592"/>
                </a:lnTo>
                <a:lnTo>
                  <a:pt x="0" y="1197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96104" y="1366225"/>
            <a:ext cx="1667637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피처 이상치 검정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3943" y="9183158"/>
            <a:ext cx="145579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피처 모두 대체로 이상치가 없는 것으로 판단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706000" y="6152254"/>
            <a:ext cx="1106509" cy="737211"/>
          </a:xfrm>
          <a:custGeom>
            <a:avLst/>
            <a:gdLst/>
            <a:ahLst/>
            <a:cxnLst/>
            <a:rect r="r" b="b" t="t" l="l"/>
            <a:pathLst>
              <a:path h="737211" w="1106509">
                <a:moveTo>
                  <a:pt x="0" y="0"/>
                </a:moveTo>
                <a:lnTo>
                  <a:pt x="1106509" y="0"/>
                </a:lnTo>
                <a:lnTo>
                  <a:pt x="1106509" y="737211"/>
                </a:lnTo>
                <a:lnTo>
                  <a:pt x="0" y="737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66225"/>
            <a:ext cx="14519798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선정 - 성능 지표 및 손실 지표 비교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77383" y="5067300"/>
            <a:ext cx="5642569" cy="377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종합적으로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비선형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이라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XGBoost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 모델로 적합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-&gt;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XGBoost 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선정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15754" y="2938439"/>
            <a:ext cx="9523546" cy="6801399"/>
            <a:chOff x="0" y="0"/>
            <a:chExt cx="12698061" cy="90685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98061" cy="9068532"/>
            </a:xfrm>
            <a:custGeom>
              <a:avLst/>
              <a:gdLst/>
              <a:ahLst/>
              <a:cxnLst/>
              <a:rect r="r" b="b" t="t" l="l"/>
              <a:pathLst>
                <a:path h="9068532" w="12698061">
                  <a:moveTo>
                    <a:pt x="0" y="0"/>
                  </a:moveTo>
                  <a:lnTo>
                    <a:pt x="12698061" y="0"/>
                  </a:lnTo>
                  <a:lnTo>
                    <a:pt x="12698061" y="9068532"/>
                  </a:lnTo>
                  <a:lnTo>
                    <a:pt x="0" y="9068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980696" y="4079201"/>
              <a:ext cx="962340" cy="564172"/>
            </a:xfrm>
            <a:custGeom>
              <a:avLst/>
              <a:gdLst/>
              <a:ahLst/>
              <a:cxnLst/>
              <a:rect r="r" b="b" t="t" l="l"/>
              <a:pathLst>
                <a:path h="564172" w="962340">
                  <a:moveTo>
                    <a:pt x="0" y="0"/>
                  </a:moveTo>
                  <a:lnTo>
                    <a:pt x="962340" y="0"/>
                  </a:lnTo>
                  <a:lnTo>
                    <a:pt x="962340" y="564171"/>
                  </a:lnTo>
                  <a:lnTo>
                    <a:pt x="0" y="564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172513" y="4079201"/>
              <a:ext cx="962340" cy="564172"/>
            </a:xfrm>
            <a:custGeom>
              <a:avLst/>
              <a:gdLst/>
              <a:ahLst/>
              <a:cxnLst/>
              <a:rect r="r" b="b" t="t" l="l"/>
              <a:pathLst>
                <a:path h="564172" w="962340">
                  <a:moveTo>
                    <a:pt x="0" y="0"/>
                  </a:moveTo>
                  <a:lnTo>
                    <a:pt x="962340" y="0"/>
                  </a:lnTo>
                  <a:lnTo>
                    <a:pt x="962340" y="564171"/>
                  </a:lnTo>
                  <a:lnTo>
                    <a:pt x="0" y="564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967996" y="8426482"/>
              <a:ext cx="962340" cy="564172"/>
            </a:xfrm>
            <a:custGeom>
              <a:avLst/>
              <a:gdLst/>
              <a:ahLst/>
              <a:cxnLst/>
              <a:rect r="r" b="b" t="t" l="l"/>
              <a:pathLst>
                <a:path h="564172" w="962340">
                  <a:moveTo>
                    <a:pt x="0" y="0"/>
                  </a:moveTo>
                  <a:lnTo>
                    <a:pt x="962340" y="0"/>
                  </a:lnTo>
                  <a:lnTo>
                    <a:pt x="962340" y="564172"/>
                  </a:lnTo>
                  <a:lnTo>
                    <a:pt x="0" y="564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172513" y="8426482"/>
              <a:ext cx="962340" cy="564172"/>
            </a:xfrm>
            <a:custGeom>
              <a:avLst/>
              <a:gdLst/>
              <a:ahLst/>
              <a:cxnLst/>
              <a:rect r="r" b="b" t="t" l="l"/>
              <a:pathLst>
                <a:path h="564172" w="962340">
                  <a:moveTo>
                    <a:pt x="0" y="0"/>
                  </a:moveTo>
                  <a:lnTo>
                    <a:pt x="962340" y="0"/>
                  </a:lnTo>
                  <a:lnTo>
                    <a:pt x="962340" y="564172"/>
                  </a:lnTo>
                  <a:lnTo>
                    <a:pt x="0" y="564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10414" y="4238458"/>
            <a:ext cx="5630185" cy="6153208"/>
          </a:xfrm>
          <a:custGeom>
            <a:avLst/>
            <a:gdLst/>
            <a:ahLst/>
            <a:cxnLst/>
            <a:rect r="r" b="b" t="t" l="l"/>
            <a:pathLst>
              <a:path h="6153208" w="5630185">
                <a:moveTo>
                  <a:pt x="0" y="0"/>
                </a:moveTo>
                <a:lnTo>
                  <a:pt x="5630186" y="0"/>
                </a:lnTo>
                <a:lnTo>
                  <a:pt x="5630186" y="6153208"/>
                </a:lnTo>
                <a:lnTo>
                  <a:pt x="0" y="6153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31794" y="1318282"/>
            <a:ext cx="10864292" cy="91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예측 과정 - XGBoost 관련 설명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1856" y="3472700"/>
            <a:ext cx="10651108" cy="578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1) </a:t>
            </a: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부스팅(Boosting) 기반 앙상블 학습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2) 손실 함수 최소화 (Gradient Boosting)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3) 정규화(Regularization) 추가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4) 병렬 처리(Parallel Processing) 지원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5) 결측값 처리 기능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143500"/>
            <a:ext cx="16847749" cy="4702782"/>
          </a:xfrm>
          <a:custGeom>
            <a:avLst/>
            <a:gdLst/>
            <a:ahLst/>
            <a:cxnLst/>
            <a:rect r="r" b="b" t="t" l="l"/>
            <a:pathLst>
              <a:path h="4702782" w="16847749">
                <a:moveTo>
                  <a:pt x="0" y="0"/>
                </a:moveTo>
                <a:lnTo>
                  <a:pt x="16847749" y="0"/>
                </a:lnTo>
                <a:lnTo>
                  <a:pt x="16847749" y="4702782"/>
                </a:lnTo>
                <a:lnTo>
                  <a:pt x="0" y="4702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1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31794" y="1318282"/>
            <a:ext cx="11303456" cy="91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예측 과정 - XGBoost 관련 설명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1780" y="2910506"/>
            <a:ext cx="10950195" cy="159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XGBoost 사용하는 하이퍼 파라미터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-&gt;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과적합 방지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및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성능 향상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을 위해 사용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2903572"/>
            <a:ext cx="7488137" cy="6998585"/>
            <a:chOff x="0" y="0"/>
            <a:chExt cx="1972184" cy="18432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72184" cy="1843249"/>
            </a:xfrm>
            <a:custGeom>
              <a:avLst/>
              <a:gdLst/>
              <a:ahLst/>
              <a:cxnLst/>
              <a:rect r="r" b="b" t="t" l="l"/>
              <a:pathLst>
                <a:path h="1843249" w="1972184">
                  <a:moveTo>
                    <a:pt x="52728" y="0"/>
                  </a:moveTo>
                  <a:lnTo>
                    <a:pt x="1919456" y="0"/>
                  </a:lnTo>
                  <a:cubicBezTo>
                    <a:pt x="1933440" y="0"/>
                    <a:pt x="1946852" y="5555"/>
                    <a:pt x="1956740" y="15444"/>
                  </a:cubicBezTo>
                  <a:cubicBezTo>
                    <a:pt x="1966629" y="25332"/>
                    <a:pt x="1972184" y="38744"/>
                    <a:pt x="1972184" y="52728"/>
                  </a:cubicBezTo>
                  <a:lnTo>
                    <a:pt x="1972184" y="1790520"/>
                  </a:lnTo>
                  <a:cubicBezTo>
                    <a:pt x="1972184" y="1819641"/>
                    <a:pt x="1948577" y="1843249"/>
                    <a:pt x="1919456" y="1843249"/>
                  </a:cubicBezTo>
                  <a:lnTo>
                    <a:pt x="52728" y="1843249"/>
                  </a:lnTo>
                  <a:cubicBezTo>
                    <a:pt x="38744" y="1843249"/>
                    <a:pt x="25332" y="1837693"/>
                    <a:pt x="15444" y="1827805"/>
                  </a:cubicBezTo>
                  <a:cubicBezTo>
                    <a:pt x="5555" y="1817916"/>
                    <a:pt x="0" y="1804505"/>
                    <a:pt x="0" y="1790520"/>
                  </a:cubicBezTo>
                  <a:lnTo>
                    <a:pt x="0" y="52728"/>
                  </a:lnTo>
                  <a:cubicBezTo>
                    <a:pt x="0" y="23607"/>
                    <a:pt x="23607" y="0"/>
                    <a:pt x="52728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72184" cy="1881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31794" y="1318282"/>
            <a:ext cx="9014483" cy="91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예측 과정 - XGBoost 실행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53673" y="2903572"/>
            <a:ext cx="7605627" cy="7013270"/>
            <a:chOff x="0" y="0"/>
            <a:chExt cx="2003128" cy="18471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3128" cy="1847116"/>
            </a:xfrm>
            <a:custGeom>
              <a:avLst/>
              <a:gdLst/>
              <a:ahLst/>
              <a:cxnLst/>
              <a:rect r="r" b="b" t="t" l="l"/>
              <a:pathLst>
                <a:path h="1847116" w="2003128">
                  <a:moveTo>
                    <a:pt x="51914" y="0"/>
                  </a:moveTo>
                  <a:lnTo>
                    <a:pt x="1951214" y="0"/>
                  </a:lnTo>
                  <a:cubicBezTo>
                    <a:pt x="1964983" y="0"/>
                    <a:pt x="1978187" y="5469"/>
                    <a:pt x="1987923" y="15205"/>
                  </a:cubicBezTo>
                  <a:cubicBezTo>
                    <a:pt x="1997659" y="24941"/>
                    <a:pt x="2003128" y="38145"/>
                    <a:pt x="2003128" y="51914"/>
                  </a:cubicBezTo>
                  <a:lnTo>
                    <a:pt x="2003128" y="1795202"/>
                  </a:lnTo>
                  <a:cubicBezTo>
                    <a:pt x="2003128" y="1823874"/>
                    <a:pt x="1979886" y="1847116"/>
                    <a:pt x="1951214" y="1847116"/>
                  </a:cubicBezTo>
                  <a:lnTo>
                    <a:pt x="51914" y="1847116"/>
                  </a:lnTo>
                  <a:cubicBezTo>
                    <a:pt x="23243" y="1847116"/>
                    <a:pt x="0" y="1823874"/>
                    <a:pt x="0" y="1795202"/>
                  </a:cubicBezTo>
                  <a:lnTo>
                    <a:pt x="0" y="51914"/>
                  </a:lnTo>
                  <a:cubicBezTo>
                    <a:pt x="0" y="23243"/>
                    <a:pt x="23243" y="0"/>
                    <a:pt x="51914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03128" cy="1885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21615" y="3123364"/>
            <a:ext cx="6638409" cy="2404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훈련 데이터와 학습 데이터 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둘 다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스케일링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성능 향상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목적)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21615" y="6395523"/>
            <a:ext cx="3770579" cy="1028340"/>
          </a:xfrm>
          <a:custGeom>
            <a:avLst/>
            <a:gdLst/>
            <a:ahLst/>
            <a:cxnLst/>
            <a:rect r="r" b="b" t="t" l="l"/>
            <a:pathLst>
              <a:path h="1028340" w="3770579">
                <a:moveTo>
                  <a:pt x="0" y="0"/>
                </a:moveTo>
                <a:lnTo>
                  <a:pt x="3770579" y="0"/>
                </a:lnTo>
                <a:lnTo>
                  <a:pt x="3770579" y="1028339"/>
                </a:lnTo>
                <a:lnTo>
                  <a:pt x="0" y="1028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1615" y="8081087"/>
            <a:ext cx="6638409" cy="763944"/>
          </a:xfrm>
          <a:custGeom>
            <a:avLst/>
            <a:gdLst/>
            <a:ahLst/>
            <a:cxnLst/>
            <a:rect r="r" b="b" t="t" l="l"/>
            <a:pathLst>
              <a:path h="763944" w="6638409">
                <a:moveTo>
                  <a:pt x="0" y="0"/>
                </a:moveTo>
                <a:lnTo>
                  <a:pt x="6638409" y="0"/>
                </a:lnTo>
                <a:lnTo>
                  <a:pt x="6638409" y="763944"/>
                </a:lnTo>
                <a:lnTo>
                  <a:pt x="0" y="763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29322" y="3084211"/>
            <a:ext cx="6888170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성능도 향상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과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과적합 방지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를 위한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 설계 및 예측 실행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129322" y="5133396"/>
            <a:ext cx="4519473" cy="3277334"/>
          </a:xfrm>
          <a:custGeom>
            <a:avLst/>
            <a:gdLst/>
            <a:ahLst/>
            <a:cxnLst/>
            <a:rect r="r" b="b" t="t" l="l"/>
            <a:pathLst>
              <a:path h="3277334" w="4519473">
                <a:moveTo>
                  <a:pt x="0" y="0"/>
                </a:moveTo>
                <a:lnTo>
                  <a:pt x="4519473" y="0"/>
                </a:lnTo>
                <a:lnTo>
                  <a:pt x="4519473" y="3277335"/>
                </a:lnTo>
                <a:lnTo>
                  <a:pt x="0" y="3277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29322" y="8858406"/>
            <a:ext cx="6092789" cy="646205"/>
          </a:xfrm>
          <a:custGeom>
            <a:avLst/>
            <a:gdLst/>
            <a:ahLst/>
            <a:cxnLst/>
            <a:rect r="r" b="b" t="t" l="l"/>
            <a:pathLst>
              <a:path h="646205" w="6092789">
                <a:moveTo>
                  <a:pt x="0" y="0"/>
                </a:moveTo>
                <a:lnTo>
                  <a:pt x="6092789" y="0"/>
                </a:lnTo>
                <a:lnTo>
                  <a:pt x="6092789" y="646205"/>
                </a:lnTo>
                <a:lnTo>
                  <a:pt x="0" y="64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05384" y="2777490"/>
            <a:ext cx="5619741" cy="4214806"/>
          </a:xfrm>
          <a:custGeom>
            <a:avLst/>
            <a:gdLst/>
            <a:ahLst/>
            <a:cxnLst/>
            <a:rect r="r" b="b" t="t" l="l"/>
            <a:pathLst>
              <a:path h="4214806" w="5619741">
                <a:moveTo>
                  <a:pt x="0" y="0"/>
                </a:moveTo>
                <a:lnTo>
                  <a:pt x="5619740" y="0"/>
                </a:lnTo>
                <a:lnTo>
                  <a:pt x="5619740" y="4214806"/>
                </a:lnTo>
                <a:lnTo>
                  <a:pt x="0" y="4214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7300" y="2443772"/>
            <a:ext cx="12191080" cy="6095540"/>
          </a:xfrm>
          <a:custGeom>
            <a:avLst/>
            <a:gdLst/>
            <a:ahLst/>
            <a:cxnLst/>
            <a:rect r="r" b="b" t="t" l="l"/>
            <a:pathLst>
              <a:path h="6095540" w="12191080">
                <a:moveTo>
                  <a:pt x="0" y="0"/>
                </a:moveTo>
                <a:lnTo>
                  <a:pt x="12191080" y="0"/>
                </a:lnTo>
                <a:lnTo>
                  <a:pt x="12191080" y="6095540"/>
                </a:lnTo>
                <a:lnTo>
                  <a:pt x="0" y="6095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6104" y="1366225"/>
            <a:ext cx="14519798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예측 결과 - 실제 BMI 및 예측 BMI 비교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420100"/>
            <a:ext cx="16903300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-&gt;지금의 식습관을 유지하면,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실제 BMI과 비슷한 추이</a:t>
            </a: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를 보일 것으로 예측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44494" y="4169349"/>
            <a:ext cx="6543506" cy="6543506"/>
          </a:xfrm>
          <a:custGeom>
            <a:avLst/>
            <a:gdLst/>
            <a:ahLst/>
            <a:cxnLst/>
            <a:rect r="r" b="b" t="t" l="l"/>
            <a:pathLst>
              <a:path h="6543506" w="6543506">
                <a:moveTo>
                  <a:pt x="0" y="0"/>
                </a:moveTo>
                <a:lnTo>
                  <a:pt x="6543506" y="0"/>
                </a:lnTo>
                <a:lnTo>
                  <a:pt x="6543506" y="6543506"/>
                </a:lnTo>
                <a:lnTo>
                  <a:pt x="0" y="6543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6104" y="1366225"/>
            <a:ext cx="14519798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 도출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71652" y="3047715"/>
            <a:ext cx="9164943" cy="1878739"/>
            <a:chOff x="0" y="0"/>
            <a:chExt cx="2413812" cy="4948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13812" cy="494812"/>
            </a:xfrm>
            <a:custGeom>
              <a:avLst/>
              <a:gdLst/>
              <a:ahLst/>
              <a:cxnLst/>
              <a:rect r="r" b="b" t="t" l="l"/>
              <a:pathLst>
                <a:path h="494812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451731"/>
                  </a:lnTo>
                  <a:cubicBezTo>
                    <a:pt x="2413812" y="463156"/>
                    <a:pt x="2409273" y="474114"/>
                    <a:pt x="2401194" y="482194"/>
                  </a:cubicBezTo>
                  <a:cubicBezTo>
                    <a:pt x="2393115" y="490273"/>
                    <a:pt x="2382157" y="494812"/>
                    <a:pt x="2370731" y="494812"/>
                  </a:cubicBezTo>
                  <a:lnTo>
                    <a:pt x="43081" y="494812"/>
                  </a:lnTo>
                  <a:cubicBezTo>
                    <a:pt x="31655" y="494812"/>
                    <a:pt x="20698" y="490273"/>
                    <a:pt x="12618" y="482194"/>
                  </a:cubicBezTo>
                  <a:cubicBezTo>
                    <a:pt x="4539" y="474114"/>
                    <a:pt x="0" y="463156"/>
                    <a:pt x="0" y="451731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13812" cy="532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26997" y="3153134"/>
            <a:ext cx="7654254" cy="159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식습관은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BMI에 큰 영향을 미침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6572450"/>
            <a:ext cx="9164943" cy="3268684"/>
            <a:chOff x="0" y="0"/>
            <a:chExt cx="2413812" cy="8608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13812" cy="860888"/>
            </a:xfrm>
            <a:custGeom>
              <a:avLst/>
              <a:gdLst/>
              <a:ahLst/>
              <a:cxnLst/>
              <a:rect r="r" b="b" t="t" l="l"/>
              <a:pathLst>
                <a:path h="860888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817807"/>
                  </a:lnTo>
                  <a:cubicBezTo>
                    <a:pt x="2413812" y="829233"/>
                    <a:pt x="2409273" y="840190"/>
                    <a:pt x="2401194" y="848270"/>
                  </a:cubicBezTo>
                  <a:cubicBezTo>
                    <a:pt x="2393115" y="856349"/>
                    <a:pt x="2382157" y="860888"/>
                    <a:pt x="2370731" y="860888"/>
                  </a:cubicBezTo>
                  <a:lnTo>
                    <a:pt x="43081" y="860888"/>
                  </a:lnTo>
                  <a:cubicBezTo>
                    <a:pt x="31655" y="860888"/>
                    <a:pt x="20698" y="856349"/>
                    <a:pt x="12618" y="848270"/>
                  </a:cubicBezTo>
                  <a:cubicBezTo>
                    <a:pt x="4539" y="840190"/>
                    <a:pt x="0" y="829233"/>
                    <a:pt x="0" y="817807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13812" cy="898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26997" y="6762950"/>
            <a:ext cx="8178555" cy="280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지금 BMI가 높은 사람은 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식습관 체크 리스트를 통해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점검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-&gt; </a:t>
            </a:r>
            <a:r>
              <a:rPr lang="en-US" sz="4500" spc="-30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식습관 개선 시급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206570" y="5255389"/>
            <a:ext cx="809202" cy="1078936"/>
          </a:xfrm>
          <a:custGeom>
            <a:avLst/>
            <a:gdLst/>
            <a:ahLst/>
            <a:cxnLst/>
            <a:rect r="r" b="b" t="t" l="l"/>
            <a:pathLst>
              <a:path h="1078936" w="809202">
                <a:moveTo>
                  <a:pt x="0" y="0"/>
                </a:moveTo>
                <a:lnTo>
                  <a:pt x="809202" y="0"/>
                </a:lnTo>
                <a:lnTo>
                  <a:pt x="809202" y="1078936"/>
                </a:lnTo>
                <a:lnTo>
                  <a:pt x="0" y="1078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38336" cy="163833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56103" y="1300137"/>
            <a:ext cx="2873053" cy="3935139"/>
            <a:chOff x="0" y="0"/>
            <a:chExt cx="756689" cy="1036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1900" y="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30918" y="1402121"/>
            <a:ext cx="1233900" cy="891493"/>
          </a:xfrm>
          <a:custGeom>
            <a:avLst/>
            <a:gdLst/>
            <a:ahLst/>
            <a:cxnLst/>
            <a:rect r="r" b="b" t="t" l="l"/>
            <a:pathLst>
              <a:path h="891493" w="1233900">
                <a:moveTo>
                  <a:pt x="0" y="0"/>
                </a:moveTo>
                <a:lnTo>
                  <a:pt x="1233900" y="0"/>
                </a:lnTo>
                <a:lnTo>
                  <a:pt x="1233900" y="891493"/>
                </a:lnTo>
                <a:lnTo>
                  <a:pt x="0" y="891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5363" y="6294768"/>
            <a:ext cx="3204400" cy="4114800"/>
          </a:xfrm>
          <a:custGeom>
            <a:avLst/>
            <a:gdLst/>
            <a:ahLst/>
            <a:cxnLst/>
            <a:rect r="r" b="b" t="t" l="l"/>
            <a:pathLst>
              <a:path h="4114800" w="3204400">
                <a:moveTo>
                  <a:pt x="0" y="0"/>
                </a:moveTo>
                <a:lnTo>
                  <a:pt x="3204401" y="0"/>
                </a:lnTo>
                <a:lnTo>
                  <a:pt x="3204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64507" y="6294768"/>
            <a:ext cx="2654046" cy="4114800"/>
          </a:xfrm>
          <a:custGeom>
            <a:avLst/>
            <a:gdLst/>
            <a:ahLst/>
            <a:cxnLst/>
            <a:rect r="r" b="b" t="t" l="l"/>
            <a:pathLst>
              <a:path h="4114800" w="2654046">
                <a:moveTo>
                  <a:pt x="0" y="0"/>
                </a:moveTo>
                <a:lnTo>
                  <a:pt x="2654046" y="0"/>
                </a:lnTo>
                <a:lnTo>
                  <a:pt x="2654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2360" y="2695828"/>
            <a:ext cx="10197736" cy="32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흡연과 음주에 따른 BMI 예측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93131" y="8881226"/>
            <a:ext cx="2503639" cy="67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6"/>
              </a:lnSpc>
              <a:spcBef>
                <a:spcPct val="0"/>
              </a:spcBef>
            </a:pPr>
            <a:r>
              <a:rPr lang="en-US" sz="3904" spc="-26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한아름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28956" y="4070168"/>
            <a:ext cx="14239780" cy="3648944"/>
          </a:xfrm>
          <a:custGeom>
            <a:avLst/>
            <a:gdLst/>
            <a:ahLst/>
            <a:cxnLst/>
            <a:rect r="r" b="b" t="t" l="l"/>
            <a:pathLst>
              <a:path h="3648944" w="14239780">
                <a:moveTo>
                  <a:pt x="0" y="0"/>
                </a:moveTo>
                <a:lnTo>
                  <a:pt x="14239779" y="0"/>
                </a:lnTo>
                <a:lnTo>
                  <a:pt x="14239779" y="3648943"/>
                </a:lnTo>
                <a:lnTo>
                  <a:pt x="0" y="364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47518"/>
            <a:ext cx="6605497" cy="91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변수 선정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656103" y="1300137"/>
            <a:ext cx="2873053" cy="3935139"/>
            <a:chOff x="0" y="0"/>
            <a:chExt cx="756689" cy="10364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201900" y="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829709"/>
            <a:ext cx="1638336" cy="163833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45986" y="1172843"/>
            <a:ext cx="1203764" cy="952068"/>
          </a:xfrm>
          <a:custGeom>
            <a:avLst/>
            <a:gdLst/>
            <a:ahLst/>
            <a:cxnLst/>
            <a:rect r="r" b="b" t="t" l="l"/>
            <a:pathLst>
              <a:path h="952068" w="1203764">
                <a:moveTo>
                  <a:pt x="0" y="0"/>
                </a:moveTo>
                <a:lnTo>
                  <a:pt x="1203764" y="0"/>
                </a:lnTo>
                <a:lnTo>
                  <a:pt x="1203764" y="952068"/>
                </a:lnTo>
                <a:lnTo>
                  <a:pt x="0" y="952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0145" y="6172200"/>
            <a:ext cx="5041103" cy="4114800"/>
          </a:xfrm>
          <a:custGeom>
            <a:avLst/>
            <a:gdLst/>
            <a:ahLst/>
            <a:cxnLst/>
            <a:rect r="r" b="b" t="t" l="l"/>
            <a:pathLst>
              <a:path h="4114800" w="5041103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668070"/>
            <a:ext cx="9932365" cy="32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가족력에 따른</a:t>
            </a:r>
          </a:p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체중 범위 예측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50148" y="7551652"/>
            <a:ext cx="5937852" cy="67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6"/>
              </a:lnSpc>
              <a:spcBef>
                <a:spcPct val="0"/>
              </a:spcBef>
            </a:pPr>
            <a:r>
              <a:rPr lang="en-US" sz="3904" spc="-26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김성익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2640" y="2787015"/>
            <a:ext cx="12606519" cy="4198985"/>
          </a:xfrm>
          <a:custGeom>
            <a:avLst/>
            <a:gdLst/>
            <a:ahLst/>
            <a:cxnLst/>
            <a:rect r="r" b="b" t="t" l="l"/>
            <a:pathLst>
              <a:path h="4198985" w="12606519">
                <a:moveTo>
                  <a:pt x="0" y="0"/>
                </a:moveTo>
                <a:lnTo>
                  <a:pt x="12606519" y="0"/>
                </a:lnTo>
                <a:lnTo>
                  <a:pt x="12606519" y="4198985"/>
                </a:lnTo>
                <a:lnTo>
                  <a:pt x="0" y="4198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47518"/>
            <a:ext cx="546596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23459" y="1213189"/>
            <a:ext cx="5067009" cy="8536489"/>
          </a:xfrm>
          <a:custGeom>
            <a:avLst/>
            <a:gdLst/>
            <a:ahLst/>
            <a:cxnLst/>
            <a:rect r="r" b="b" t="t" l="l"/>
            <a:pathLst>
              <a:path h="8536489" w="5067009">
                <a:moveTo>
                  <a:pt x="0" y="0"/>
                </a:moveTo>
                <a:lnTo>
                  <a:pt x="5067009" y="0"/>
                </a:lnTo>
                <a:lnTo>
                  <a:pt x="5067009" y="8536489"/>
                </a:lnTo>
                <a:lnTo>
                  <a:pt x="0" y="853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37240" y="3368874"/>
            <a:ext cx="7605871" cy="5547340"/>
          </a:xfrm>
          <a:custGeom>
            <a:avLst/>
            <a:gdLst/>
            <a:ahLst/>
            <a:cxnLst/>
            <a:rect r="r" b="b" t="t" l="l"/>
            <a:pathLst>
              <a:path h="5547340" w="7605871">
                <a:moveTo>
                  <a:pt x="0" y="0"/>
                </a:moveTo>
                <a:lnTo>
                  <a:pt x="7605871" y="0"/>
                </a:lnTo>
                <a:lnTo>
                  <a:pt x="7605871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4302" y="3368874"/>
            <a:ext cx="7552402" cy="5547340"/>
          </a:xfrm>
          <a:custGeom>
            <a:avLst/>
            <a:gdLst/>
            <a:ahLst/>
            <a:cxnLst/>
            <a:rect r="r" b="b" t="t" l="l"/>
            <a:pathLst>
              <a:path h="5547340" w="7552402">
                <a:moveTo>
                  <a:pt x="0" y="0"/>
                </a:moveTo>
                <a:lnTo>
                  <a:pt x="7552403" y="0"/>
                </a:lnTo>
                <a:lnTo>
                  <a:pt x="7552403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47518"/>
            <a:ext cx="546596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이상치 그래프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930731" y="3204901"/>
            <a:ext cx="4710301" cy="6053399"/>
          </a:xfrm>
          <a:custGeom>
            <a:avLst/>
            <a:gdLst/>
            <a:ahLst/>
            <a:cxnLst/>
            <a:rect r="r" b="b" t="t" l="l"/>
            <a:pathLst>
              <a:path h="6053399" w="4710301">
                <a:moveTo>
                  <a:pt x="0" y="0"/>
                </a:moveTo>
                <a:lnTo>
                  <a:pt x="4710301" y="0"/>
                </a:lnTo>
                <a:lnTo>
                  <a:pt x="4710301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11974" y="3204901"/>
            <a:ext cx="4715172" cy="6035037"/>
          </a:xfrm>
          <a:custGeom>
            <a:avLst/>
            <a:gdLst/>
            <a:ahLst/>
            <a:cxnLst/>
            <a:rect r="r" b="b" t="t" l="l"/>
            <a:pathLst>
              <a:path h="6035037" w="4715172">
                <a:moveTo>
                  <a:pt x="0" y="0"/>
                </a:moveTo>
                <a:lnTo>
                  <a:pt x="4715172" y="0"/>
                </a:lnTo>
                <a:lnTo>
                  <a:pt x="4715172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47518"/>
            <a:ext cx="546596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이상치 제거 결과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681828" y="5395273"/>
            <a:ext cx="1613969" cy="3255084"/>
            <a:chOff x="0" y="0"/>
            <a:chExt cx="2151959" cy="4340112"/>
          </a:xfrm>
        </p:grpSpPr>
        <p:sp>
          <p:nvSpPr>
            <p:cNvPr name="AutoShape 9" id="9"/>
            <p:cNvSpPr/>
            <p:nvPr/>
          </p:nvSpPr>
          <p:spPr>
            <a:xfrm flipH="true">
              <a:off x="2116706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35253" y="35253"/>
              <a:ext cx="208145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35253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35253" y="4304859"/>
              <a:ext cx="208145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4402883" y="5532063"/>
            <a:ext cx="1613969" cy="3255084"/>
            <a:chOff x="0" y="0"/>
            <a:chExt cx="2151959" cy="4340112"/>
          </a:xfrm>
        </p:grpSpPr>
        <p:sp>
          <p:nvSpPr>
            <p:cNvPr name="AutoShape 14" id="14"/>
            <p:cNvSpPr/>
            <p:nvPr/>
          </p:nvSpPr>
          <p:spPr>
            <a:xfrm flipH="true">
              <a:off x="2116706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35253" y="35253"/>
              <a:ext cx="208145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35253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35253" y="4304859"/>
              <a:ext cx="208145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76172" y="2787015"/>
            <a:ext cx="7889438" cy="7010451"/>
          </a:xfrm>
          <a:custGeom>
            <a:avLst/>
            <a:gdLst/>
            <a:ahLst/>
            <a:cxnLst/>
            <a:rect r="r" b="b" t="t" l="l"/>
            <a:pathLst>
              <a:path h="7010451" w="7889438">
                <a:moveTo>
                  <a:pt x="0" y="0"/>
                </a:moveTo>
                <a:lnTo>
                  <a:pt x="7889437" y="0"/>
                </a:lnTo>
                <a:lnTo>
                  <a:pt x="7889437" y="7010451"/>
                </a:lnTo>
                <a:lnTo>
                  <a:pt x="0" y="7010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89438" y="2997126"/>
            <a:ext cx="4777640" cy="6478156"/>
          </a:xfrm>
          <a:custGeom>
            <a:avLst/>
            <a:gdLst/>
            <a:ahLst/>
            <a:cxnLst/>
            <a:rect r="r" b="b" t="t" l="l"/>
            <a:pathLst>
              <a:path h="6478156" w="4777640">
                <a:moveTo>
                  <a:pt x="0" y="0"/>
                </a:moveTo>
                <a:lnTo>
                  <a:pt x="4777640" y="0"/>
                </a:lnTo>
                <a:lnTo>
                  <a:pt x="4777640" y="6478156"/>
                </a:lnTo>
                <a:lnTo>
                  <a:pt x="0" y="647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49832" y="5504543"/>
            <a:ext cx="1402837" cy="3255084"/>
            <a:chOff x="0" y="0"/>
            <a:chExt cx="1870449" cy="4340112"/>
          </a:xfrm>
        </p:grpSpPr>
        <p:sp>
          <p:nvSpPr>
            <p:cNvPr name="AutoShape 7" id="7"/>
            <p:cNvSpPr/>
            <p:nvPr/>
          </p:nvSpPr>
          <p:spPr>
            <a:xfrm flipH="true">
              <a:off x="1835196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35253" y="35253"/>
              <a:ext cx="179994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>
              <a:off x="35253" y="11023"/>
              <a:ext cx="0" cy="431806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35253" y="4304859"/>
              <a:ext cx="179994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738857" y="3203424"/>
            <a:ext cx="5549143" cy="6065561"/>
          </a:xfrm>
          <a:custGeom>
            <a:avLst/>
            <a:gdLst/>
            <a:ahLst/>
            <a:cxnLst/>
            <a:rect r="r" b="b" t="t" l="l"/>
            <a:pathLst>
              <a:path h="6065561" w="5549143">
                <a:moveTo>
                  <a:pt x="0" y="0"/>
                </a:moveTo>
                <a:lnTo>
                  <a:pt x="5549143" y="0"/>
                </a:lnTo>
                <a:lnTo>
                  <a:pt x="5549143" y="6065561"/>
                </a:lnTo>
                <a:lnTo>
                  <a:pt x="0" y="6065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61183" y="1347518"/>
            <a:ext cx="546596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 - 형변환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013064" y="5504543"/>
            <a:ext cx="1402837" cy="3116876"/>
            <a:chOff x="0" y="0"/>
            <a:chExt cx="1870449" cy="4155835"/>
          </a:xfrm>
        </p:grpSpPr>
        <p:sp>
          <p:nvSpPr>
            <p:cNvPr name="AutoShape 15" id="15"/>
            <p:cNvSpPr/>
            <p:nvPr/>
          </p:nvSpPr>
          <p:spPr>
            <a:xfrm flipH="true">
              <a:off x="1835196" y="12069"/>
              <a:ext cx="0" cy="413169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35253" y="35253"/>
              <a:ext cx="179994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35253" y="12069"/>
              <a:ext cx="0" cy="4131697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V="true">
              <a:off x="35253" y="4120582"/>
              <a:ext cx="1799943" cy="0"/>
            </a:xfrm>
            <a:prstGeom prst="line">
              <a:avLst/>
            </a:prstGeom>
            <a:ln cap="flat" w="7050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1124952" y="2705027"/>
            <a:ext cx="5235171" cy="52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범주형과 수치형에 맞춰 형변환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456799" y="2606040"/>
            <a:ext cx="6334576" cy="5683020"/>
          </a:xfrm>
          <a:custGeom>
            <a:avLst/>
            <a:gdLst/>
            <a:ahLst/>
            <a:cxnLst/>
            <a:rect r="r" b="b" t="t" l="l"/>
            <a:pathLst>
              <a:path h="5683020" w="6334576">
                <a:moveTo>
                  <a:pt x="0" y="0"/>
                </a:moveTo>
                <a:lnTo>
                  <a:pt x="6334577" y="0"/>
                </a:lnTo>
                <a:lnTo>
                  <a:pt x="6334577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5697" y="2787015"/>
            <a:ext cx="6436846" cy="5668813"/>
          </a:xfrm>
          <a:custGeom>
            <a:avLst/>
            <a:gdLst/>
            <a:ahLst/>
            <a:cxnLst/>
            <a:rect r="r" b="b" t="t" l="l"/>
            <a:pathLst>
              <a:path h="5668813" w="6436846">
                <a:moveTo>
                  <a:pt x="0" y="0"/>
                </a:moveTo>
                <a:lnTo>
                  <a:pt x="6436846" y="0"/>
                </a:lnTo>
                <a:lnTo>
                  <a:pt x="6436846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47518"/>
            <a:ext cx="10492402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독립변수와 종속변수의 산점도 그래프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69200" y="8922553"/>
            <a:ext cx="4112783" cy="52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흡연 :  상관관계 없음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8877" y="8826509"/>
            <a:ext cx="6082989" cy="107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음주 :  빈도가 늘어날수록 BMI 증가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           약한 상관관계가 있음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7784012"/>
            <a:ext cx="7718016" cy="2319802"/>
          </a:xfrm>
          <a:custGeom>
            <a:avLst/>
            <a:gdLst/>
            <a:ahLst/>
            <a:cxnLst/>
            <a:rect r="r" b="b" t="t" l="l"/>
            <a:pathLst>
              <a:path h="2319802" w="7718016">
                <a:moveTo>
                  <a:pt x="0" y="0"/>
                </a:moveTo>
                <a:lnTo>
                  <a:pt x="7718016" y="0"/>
                </a:lnTo>
                <a:lnTo>
                  <a:pt x="7718016" y="2319803"/>
                </a:lnTo>
                <a:lnTo>
                  <a:pt x="0" y="2319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2841" y="7376040"/>
            <a:ext cx="6659570" cy="2348688"/>
          </a:xfrm>
          <a:custGeom>
            <a:avLst/>
            <a:gdLst/>
            <a:ahLst/>
            <a:cxnLst/>
            <a:rect r="r" b="b" t="t" l="l"/>
            <a:pathLst>
              <a:path h="2348688" w="6659570">
                <a:moveTo>
                  <a:pt x="0" y="0"/>
                </a:moveTo>
                <a:lnTo>
                  <a:pt x="6659571" y="0"/>
                </a:lnTo>
                <a:lnTo>
                  <a:pt x="6659571" y="2348687"/>
                </a:lnTo>
                <a:lnTo>
                  <a:pt x="0" y="234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2841" y="4362110"/>
            <a:ext cx="10177478" cy="2750670"/>
          </a:xfrm>
          <a:custGeom>
            <a:avLst/>
            <a:gdLst/>
            <a:ahLst/>
            <a:cxnLst/>
            <a:rect r="r" b="b" t="t" l="l"/>
            <a:pathLst>
              <a:path h="2750670" w="10177478">
                <a:moveTo>
                  <a:pt x="0" y="0"/>
                </a:moveTo>
                <a:lnTo>
                  <a:pt x="10177479" y="0"/>
                </a:lnTo>
                <a:lnTo>
                  <a:pt x="10177479" y="2750669"/>
                </a:lnTo>
                <a:lnTo>
                  <a:pt x="0" y="2750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75009" y="6658476"/>
            <a:ext cx="9961863" cy="1822459"/>
          </a:xfrm>
          <a:custGeom>
            <a:avLst/>
            <a:gdLst/>
            <a:ahLst/>
            <a:cxnLst/>
            <a:rect r="r" b="b" t="t" l="l"/>
            <a:pathLst>
              <a:path h="1822459" w="9961863">
                <a:moveTo>
                  <a:pt x="0" y="0"/>
                </a:moveTo>
                <a:lnTo>
                  <a:pt x="9961863" y="0"/>
                </a:lnTo>
                <a:lnTo>
                  <a:pt x="9961863" y="1822460"/>
                </a:lnTo>
                <a:lnTo>
                  <a:pt x="0" y="182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1183" y="1347518"/>
            <a:ext cx="13723685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학습 - 지도학습, 회귀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74494" y="2593487"/>
            <a:ext cx="7202190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-30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피쳐 : 나이, 키, 몸무게, 성별, 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음주 빈도, 흡연 여부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42938" y="2593487"/>
            <a:ext cx="2826742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타겟 : BMI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92262" y="6213772"/>
            <a:ext cx="4128095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알고리즘 : KNN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14013" y="3278530"/>
            <a:ext cx="8910863" cy="3764482"/>
          </a:xfrm>
          <a:custGeom>
            <a:avLst/>
            <a:gdLst/>
            <a:ahLst/>
            <a:cxnLst/>
            <a:rect r="r" b="b" t="t" l="l"/>
            <a:pathLst>
              <a:path h="3764482" w="8910863">
                <a:moveTo>
                  <a:pt x="0" y="0"/>
                </a:moveTo>
                <a:lnTo>
                  <a:pt x="8910862" y="0"/>
                </a:lnTo>
                <a:lnTo>
                  <a:pt x="8910862" y="3764483"/>
                </a:lnTo>
                <a:lnTo>
                  <a:pt x="0" y="376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93241" y="2994594"/>
            <a:ext cx="6959719" cy="4332355"/>
          </a:xfrm>
          <a:custGeom>
            <a:avLst/>
            <a:gdLst/>
            <a:ahLst/>
            <a:cxnLst/>
            <a:rect r="r" b="b" t="t" l="l"/>
            <a:pathLst>
              <a:path h="4332355" w="6959719">
                <a:moveTo>
                  <a:pt x="0" y="0"/>
                </a:moveTo>
                <a:lnTo>
                  <a:pt x="6959719" y="0"/>
                </a:lnTo>
                <a:lnTo>
                  <a:pt x="6959719" y="4332355"/>
                </a:lnTo>
                <a:lnTo>
                  <a:pt x="0" y="4332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0724" y="6758477"/>
            <a:ext cx="8563125" cy="568472"/>
          </a:xfrm>
          <a:custGeom>
            <a:avLst/>
            <a:gdLst/>
            <a:ahLst/>
            <a:cxnLst/>
            <a:rect r="r" b="b" t="t" l="l"/>
            <a:pathLst>
              <a:path h="568472" w="8563125">
                <a:moveTo>
                  <a:pt x="0" y="0"/>
                </a:moveTo>
                <a:lnTo>
                  <a:pt x="8563125" y="0"/>
                </a:lnTo>
                <a:lnTo>
                  <a:pt x="8563125" y="568472"/>
                </a:lnTo>
                <a:lnTo>
                  <a:pt x="0" y="56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77" r="0" b="-217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2185" y="6550112"/>
            <a:ext cx="8608155" cy="622276"/>
          </a:xfrm>
          <a:custGeom>
            <a:avLst/>
            <a:gdLst/>
            <a:ahLst/>
            <a:cxnLst/>
            <a:rect r="r" b="b" t="t" l="l"/>
            <a:pathLst>
              <a:path h="622276" w="8608155">
                <a:moveTo>
                  <a:pt x="0" y="0"/>
                </a:moveTo>
                <a:lnTo>
                  <a:pt x="8608155" y="0"/>
                </a:lnTo>
                <a:lnTo>
                  <a:pt x="8608155" y="622276"/>
                </a:lnTo>
                <a:lnTo>
                  <a:pt x="0" y="622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4487444" y="2504853"/>
            <a:ext cx="621069" cy="8711587"/>
            <a:chOff x="0" y="0"/>
            <a:chExt cx="828092" cy="11615450"/>
          </a:xfrm>
        </p:grpSpPr>
        <p:sp>
          <p:nvSpPr>
            <p:cNvPr name="AutoShape 9" id="9"/>
            <p:cNvSpPr/>
            <p:nvPr/>
          </p:nvSpPr>
          <p:spPr>
            <a:xfrm flipH="true">
              <a:off x="793829" y="0"/>
              <a:ext cx="0" cy="1161545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34263" y="65178"/>
              <a:ext cx="759567" cy="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H="true">
              <a:off x="34263" y="0"/>
              <a:ext cx="0" cy="1161545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34263" y="11550272"/>
              <a:ext cx="759567" cy="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1183" y="1347518"/>
            <a:ext cx="546596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성능평가 확인</a:t>
            </a:r>
          </a:p>
        </p:txBody>
      </p:sp>
      <p:grpSp>
        <p:nvGrpSpPr>
          <p:cNvPr name="Group 15" id="15"/>
          <p:cNvGrpSpPr/>
          <p:nvPr/>
        </p:nvGrpSpPr>
        <p:grpSpPr>
          <a:xfrm rot="-5400000">
            <a:off x="13461752" y="2660621"/>
            <a:ext cx="621069" cy="8711587"/>
            <a:chOff x="0" y="0"/>
            <a:chExt cx="828092" cy="11615450"/>
          </a:xfrm>
        </p:grpSpPr>
        <p:sp>
          <p:nvSpPr>
            <p:cNvPr name="AutoShape 16" id="16"/>
            <p:cNvSpPr/>
            <p:nvPr/>
          </p:nvSpPr>
          <p:spPr>
            <a:xfrm flipH="true">
              <a:off x="793829" y="0"/>
              <a:ext cx="0" cy="1161545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34263" y="65178"/>
              <a:ext cx="759567" cy="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34263" y="0"/>
              <a:ext cx="0" cy="1161545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 flipV="true">
              <a:off x="34263" y="11550272"/>
              <a:ext cx="759567" cy="0"/>
            </a:xfrm>
            <a:prstGeom prst="line">
              <a:avLst/>
            </a:prstGeom>
            <a:ln cap="flat" w="6852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861183" y="7517435"/>
            <a:ext cx="5769201" cy="178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1"/>
              </a:lnSpc>
            </a:pPr>
            <a:r>
              <a:rPr lang="en-US" sz="4872" spc="-32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적합도 : 97%</a:t>
            </a:r>
          </a:p>
          <a:p>
            <a:pPr algn="ctr">
              <a:lnSpc>
                <a:spcPts val="6821"/>
              </a:lnSpc>
              <a:spcBef>
                <a:spcPct val="0"/>
              </a:spcBef>
            </a:pPr>
            <a:r>
              <a:rPr lang="en-US" sz="4872" spc="-32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오차 : 1.29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77167" y="7638615"/>
            <a:ext cx="5769201" cy="178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1"/>
              </a:lnSpc>
            </a:pPr>
            <a:r>
              <a:rPr lang="en-US" sz="4872" spc="-32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적합도 : 95%</a:t>
            </a:r>
          </a:p>
          <a:p>
            <a:pPr algn="ctr">
              <a:lnSpc>
                <a:spcPts val="6821"/>
              </a:lnSpc>
              <a:spcBef>
                <a:spcPct val="0"/>
              </a:spcBef>
            </a:pPr>
            <a:r>
              <a:rPr lang="en-US" sz="4872" spc="-32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오차 : 1.6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71457" y="2787015"/>
            <a:ext cx="13153077" cy="5716057"/>
          </a:xfrm>
          <a:custGeom>
            <a:avLst/>
            <a:gdLst/>
            <a:ahLst/>
            <a:cxnLst/>
            <a:rect r="r" b="b" t="t" l="l"/>
            <a:pathLst>
              <a:path h="5716057" w="13153077">
                <a:moveTo>
                  <a:pt x="0" y="0"/>
                </a:moveTo>
                <a:lnTo>
                  <a:pt x="13153077" y="0"/>
                </a:lnTo>
                <a:lnTo>
                  <a:pt x="13153077" y="5716057"/>
                </a:lnTo>
                <a:lnTo>
                  <a:pt x="0" y="5716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47518"/>
            <a:ext cx="13723685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K값 변화에 따른 Score와 Rmse의 변화 시각화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38048" y="8664997"/>
            <a:ext cx="1740235" cy="72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2"/>
              </a:lnSpc>
              <a:spcBef>
                <a:spcPct val="0"/>
              </a:spcBef>
            </a:pPr>
            <a:r>
              <a:rPr lang="en-US" sz="4094" spc="-27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Score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18384" y="8664997"/>
            <a:ext cx="1740235" cy="72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2"/>
              </a:lnSpc>
              <a:spcBef>
                <a:spcPct val="0"/>
              </a:spcBef>
            </a:pPr>
            <a:r>
              <a:rPr lang="en-US" sz="4094" spc="-27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Rmse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481475" y="3060407"/>
            <a:ext cx="9325051" cy="6088623"/>
          </a:xfrm>
          <a:custGeom>
            <a:avLst/>
            <a:gdLst/>
            <a:ahLst/>
            <a:cxnLst/>
            <a:rect r="r" b="b" t="t" l="l"/>
            <a:pathLst>
              <a:path h="6088623" w="9325051">
                <a:moveTo>
                  <a:pt x="0" y="0"/>
                </a:moveTo>
                <a:lnTo>
                  <a:pt x="9325050" y="0"/>
                </a:lnTo>
                <a:lnTo>
                  <a:pt x="9325050" y="6088623"/>
                </a:lnTo>
                <a:lnTo>
                  <a:pt x="0" y="6088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1264421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88031" y="3888318"/>
            <a:ext cx="1740235" cy="72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2"/>
              </a:lnSpc>
              <a:spcBef>
                <a:spcPct val="0"/>
              </a:spcBef>
            </a:pPr>
            <a:r>
              <a:rPr lang="en-US" sz="4094" spc="-27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오차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34480" y="7802743"/>
            <a:ext cx="2723668" cy="72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2"/>
              </a:lnSpc>
              <a:spcBef>
                <a:spcPct val="0"/>
              </a:spcBef>
            </a:pPr>
            <a:r>
              <a:rPr lang="en-US" sz="4094" spc="-27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모델적합도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1183" y="1347518"/>
            <a:ext cx="13723685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K값 변화에 따른 Score와 Rmse의 변화 시각화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384863" y="2911177"/>
            <a:ext cx="9164943" cy="1878739"/>
            <a:chOff x="0" y="0"/>
            <a:chExt cx="2413812" cy="4948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13812" cy="494812"/>
            </a:xfrm>
            <a:custGeom>
              <a:avLst/>
              <a:gdLst/>
              <a:ahLst/>
              <a:cxnLst/>
              <a:rect r="r" b="b" t="t" l="l"/>
              <a:pathLst>
                <a:path h="494812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451731"/>
                  </a:lnTo>
                  <a:cubicBezTo>
                    <a:pt x="2413812" y="463156"/>
                    <a:pt x="2409273" y="474114"/>
                    <a:pt x="2401194" y="482194"/>
                  </a:cubicBezTo>
                  <a:cubicBezTo>
                    <a:pt x="2393115" y="490273"/>
                    <a:pt x="2382157" y="494812"/>
                    <a:pt x="2370731" y="494812"/>
                  </a:cubicBezTo>
                  <a:lnTo>
                    <a:pt x="43081" y="494812"/>
                  </a:lnTo>
                  <a:cubicBezTo>
                    <a:pt x="31655" y="494812"/>
                    <a:pt x="20698" y="490273"/>
                    <a:pt x="12618" y="482194"/>
                  </a:cubicBezTo>
                  <a:cubicBezTo>
                    <a:pt x="4539" y="474114"/>
                    <a:pt x="0" y="463156"/>
                    <a:pt x="0" y="451731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13812" cy="532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384863" y="6478789"/>
            <a:ext cx="9164943" cy="3268684"/>
            <a:chOff x="0" y="0"/>
            <a:chExt cx="2413812" cy="860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13812" cy="860888"/>
            </a:xfrm>
            <a:custGeom>
              <a:avLst/>
              <a:gdLst/>
              <a:ahLst/>
              <a:cxnLst/>
              <a:rect r="r" b="b" t="t" l="l"/>
              <a:pathLst>
                <a:path h="860888" w="2413812">
                  <a:moveTo>
                    <a:pt x="43081" y="0"/>
                  </a:moveTo>
                  <a:lnTo>
                    <a:pt x="2370731" y="0"/>
                  </a:lnTo>
                  <a:cubicBezTo>
                    <a:pt x="2394524" y="0"/>
                    <a:pt x="2413812" y="19288"/>
                    <a:pt x="2413812" y="43081"/>
                  </a:cubicBezTo>
                  <a:lnTo>
                    <a:pt x="2413812" y="817807"/>
                  </a:lnTo>
                  <a:cubicBezTo>
                    <a:pt x="2413812" y="829233"/>
                    <a:pt x="2409273" y="840190"/>
                    <a:pt x="2401194" y="848270"/>
                  </a:cubicBezTo>
                  <a:cubicBezTo>
                    <a:pt x="2393115" y="856349"/>
                    <a:pt x="2382157" y="860888"/>
                    <a:pt x="2370731" y="860888"/>
                  </a:cubicBezTo>
                  <a:lnTo>
                    <a:pt x="43081" y="860888"/>
                  </a:lnTo>
                  <a:cubicBezTo>
                    <a:pt x="31655" y="860888"/>
                    <a:pt x="20698" y="856349"/>
                    <a:pt x="12618" y="848270"/>
                  </a:cubicBezTo>
                  <a:cubicBezTo>
                    <a:pt x="4539" y="840190"/>
                    <a:pt x="0" y="829233"/>
                    <a:pt x="0" y="817807"/>
                  </a:cubicBezTo>
                  <a:lnTo>
                    <a:pt x="0" y="43081"/>
                  </a:lnTo>
                  <a:cubicBezTo>
                    <a:pt x="0" y="31655"/>
                    <a:pt x="4539" y="20698"/>
                    <a:pt x="12618" y="12618"/>
                  </a:cubicBezTo>
                  <a:cubicBezTo>
                    <a:pt x="20698" y="4539"/>
                    <a:pt x="31655" y="0"/>
                    <a:pt x="43081" y="0"/>
                  </a:cubicBezTo>
                  <a:close/>
                </a:path>
              </a:pathLst>
            </a:custGeom>
            <a:solidFill>
              <a:srgbClr val="EDE1D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13812" cy="898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62733" y="5161728"/>
            <a:ext cx="809202" cy="1078936"/>
          </a:xfrm>
          <a:custGeom>
            <a:avLst/>
            <a:gdLst/>
            <a:ahLst/>
            <a:cxnLst/>
            <a:rect r="r" b="b" t="t" l="l"/>
            <a:pathLst>
              <a:path h="1078936" w="809202">
                <a:moveTo>
                  <a:pt x="0" y="0"/>
                </a:moveTo>
                <a:lnTo>
                  <a:pt x="809202" y="0"/>
                </a:lnTo>
                <a:lnTo>
                  <a:pt x="809202" y="1078936"/>
                </a:lnTo>
                <a:lnTo>
                  <a:pt x="0" y="1078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8947" y="4430206"/>
            <a:ext cx="3083432" cy="3083432"/>
          </a:xfrm>
          <a:custGeom>
            <a:avLst/>
            <a:gdLst/>
            <a:ahLst/>
            <a:cxnLst/>
            <a:rect r="r" b="b" t="t" l="l"/>
            <a:pathLst>
              <a:path h="3083432" w="3083432">
                <a:moveTo>
                  <a:pt x="0" y="0"/>
                </a:moveTo>
                <a:lnTo>
                  <a:pt x="3083431" y="0"/>
                </a:lnTo>
                <a:lnTo>
                  <a:pt x="3083431" y="3083432"/>
                </a:lnTo>
                <a:lnTo>
                  <a:pt x="0" y="3083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49906" y="4363666"/>
            <a:ext cx="3216511" cy="3216511"/>
          </a:xfrm>
          <a:custGeom>
            <a:avLst/>
            <a:gdLst/>
            <a:ahLst/>
            <a:cxnLst/>
            <a:rect r="r" b="b" t="t" l="l"/>
            <a:pathLst>
              <a:path h="3216511" w="3216511">
                <a:moveTo>
                  <a:pt x="0" y="0"/>
                </a:moveTo>
                <a:lnTo>
                  <a:pt x="3216511" y="0"/>
                </a:lnTo>
                <a:lnTo>
                  <a:pt x="3216511" y="3216511"/>
                </a:lnTo>
                <a:lnTo>
                  <a:pt x="0" y="3216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02536" y="1366568"/>
            <a:ext cx="14519798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060789"/>
            <a:ext cx="1083336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0208" y="3060119"/>
            <a:ext cx="765425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흡연은 큰 상관이 없으나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음주는 BMI에 많은 영향을 미침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76420" y="6865356"/>
            <a:ext cx="4935160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흡연을 줄이고</a:t>
            </a:r>
          </a:p>
          <a:p>
            <a:pPr algn="l">
              <a:lnSpc>
                <a:spcPts val="6299"/>
              </a:lnSpc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과음하지 말고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 지수를 낮추자!!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562249" y="6065493"/>
            <a:ext cx="11166763" cy="4007071"/>
          </a:xfrm>
          <a:custGeom>
            <a:avLst/>
            <a:gdLst/>
            <a:ahLst/>
            <a:cxnLst/>
            <a:rect r="r" b="b" t="t" l="l"/>
            <a:pathLst>
              <a:path h="4007071" w="11166763">
                <a:moveTo>
                  <a:pt x="0" y="0"/>
                </a:moveTo>
                <a:lnTo>
                  <a:pt x="11166764" y="0"/>
                </a:lnTo>
                <a:lnTo>
                  <a:pt x="11166764" y="4007071"/>
                </a:lnTo>
                <a:lnTo>
                  <a:pt x="0" y="4007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562249" y="2853690"/>
            <a:ext cx="11163501" cy="2964153"/>
          </a:xfrm>
          <a:custGeom>
            <a:avLst/>
            <a:gdLst/>
            <a:ahLst/>
            <a:cxnLst/>
            <a:rect r="r" b="b" t="t" l="l"/>
            <a:pathLst>
              <a:path h="2964153" w="11163501">
                <a:moveTo>
                  <a:pt x="0" y="0"/>
                </a:moveTo>
                <a:lnTo>
                  <a:pt x="11163502" y="0"/>
                </a:lnTo>
                <a:lnTo>
                  <a:pt x="11163502" y="2964153"/>
                </a:lnTo>
                <a:lnTo>
                  <a:pt x="0" y="2964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47518"/>
            <a:ext cx="6433787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변수 선정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38336" cy="163833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56103" y="1300137"/>
            <a:ext cx="2873053" cy="3935139"/>
            <a:chOff x="0" y="0"/>
            <a:chExt cx="756689" cy="10364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689" cy="1036415"/>
            </a:xfrm>
            <a:custGeom>
              <a:avLst/>
              <a:gdLst/>
              <a:ahLst/>
              <a:cxnLst/>
              <a:rect r="r" b="b" t="t" l="l"/>
              <a:pathLst>
                <a:path h="1036415" w="756689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1900" y="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13089" y="1227907"/>
            <a:ext cx="669558" cy="1239922"/>
          </a:xfrm>
          <a:custGeom>
            <a:avLst/>
            <a:gdLst/>
            <a:ahLst/>
            <a:cxnLst/>
            <a:rect r="r" b="b" t="t" l="l"/>
            <a:pathLst>
              <a:path h="1239922" w="669558">
                <a:moveTo>
                  <a:pt x="0" y="0"/>
                </a:moveTo>
                <a:lnTo>
                  <a:pt x="669558" y="0"/>
                </a:lnTo>
                <a:lnTo>
                  <a:pt x="669558" y="1239922"/>
                </a:lnTo>
                <a:lnTo>
                  <a:pt x="0" y="1239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5931" y="6309310"/>
            <a:ext cx="5099602" cy="3977690"/>
          </a:xfrm>
          <a:custGeom>
            <a:avLst/>
            <a:gdLst/>
            <a:ahLst/>
            <a:cxnLst/>
            <a:rect r="r" b="b" t="t" l="l"/>
            <a:pathLst>
              <a:path h="3977690" w="5099602">
                <a:moveTo>
                  <a:pt x="0" y="0"/>
                </a:moveTo>
                <a:lnTo>
                  <a:pt x="5099602" y="0"/>
                </a:lnTo>
                <a:lnTo>
                  <a:pt x="5099602" y="3977690"/>
                </a:lnTo>
                <a:lnTo>
                  <a:pt x="0" y="3977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668070"/>
            <a:ext cx="9932365" cy="329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신체활동에 따른</a:t>
            </a:r>
          </a:p>
          <a:p>
            <a:pPr algn="l">
              <a:lnSpc>
                <a:spcPts val="12799"/>
              </a:lnSpc>
            </a:pPr>
            <a:r>
              <a:rPr lang="en-US" sz="9696" spc="-232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BMI 예측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16863" y="8072183"/>
            <a:ext cx="8884874" cy="101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9"/>
              </a:lnSpc>
              <a:spcBef>
                <a:spcPct val="0"/>
              </a:spcBef>
            </a:pPr>
            <a:r>
              <a:rPr lang="en-US" sz="5842" spc="-39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노동림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845043" y="3378583"/>
            <a:ext cx="10597915" cy="5232720"/>
          </a:xfrm>
          <a:custGeom>
            <a:avLst/>
            <a:gdLst/>
            <a:ahLst/>
            <a:cxnLst/>
            <a:rect r="r" b="b" t="t" l="l"/>
            <a:pathLst>
              <a:path h="5232720" w="10597915">
                <a:moveTo>
                  <a:pt x="0" y="0"/>
                </a:moveTo>
                <a:lnTo>
                  <a:pt x="10597914" y="0"/>
                </a:lnTo>
                <a:lnTo>
                  <a:pt x="10597914" y="5232720"/>
                </a:lnTo>
                <a:lnTo>
                  <a:pt x="0" y="5232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47518"/>
            <a:ext cx="836924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-1 모델 설계 - 변수 선정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70345" y="3030020"/>
            <a:ext cx="11301259" cy="2585163"/>
          </a:xfrm>
          <a:custGeom>
            <a:avLst/>
            <a:gdLst/>
            <a:ahLst/>
            <a:cxnLst/>
            <a:rect r="r" b="b" t="t" l="l"/>
            <a:pathLst>
              <a:path h="2585163" w="11301259">
                <a:moveTo>
                  <a:pt x="0" y="0"/>
                </a:moveTo>
                <a:lnTo>
                  <a:pt x="11301258" y="0"/>
                </a:lnTo>
                <a:lnTo>
                  <a:pt x="11301258" y="2585163"/>
                </a:lnTo>
                <a:lnTo>
                  <a:pt x="0" y="2585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5920" y="3030020"/>
            <a:ext cx="4288406" cy="5778062"/>
          </a:xfrm>
          <a:custGeom>
            <a:avLst/>
            <a:gdLst/>
            <a:ahLst/>
            <a:cxnLst/>
            <a:rect r="r" b="b" t="t" l="l"/>
            <a:pathLst>
              <a:path h="5778062" w="4288406">
                <a:moveTo>
                  <a:pt x="0" y="0"/>
                </a:moveTo>
                <a:lnTo>
                  <a:pt x="4288406" y="0"/>
                </a:lnTo>
                <a:lnTo>
                  <a:pt x="4288406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47518"/>
            <a:ext cx="6433787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-2 모델 설계 - 전처리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82342" y="2787015"/>
            <a:ext cx="11923316" cy="5916946"/>
          </a:xfrm>
          <a:custGeom>
            <a:avLst/>
            <a:gdLst/>
            <a:ahLst/>
            <a:cxnLst/>
            <a:rect r="r" b="b" t="t" l="l"/>
            <a:pathLst>
              <a:path h="5916946" w="11923316">
                <a:moveTo>
                  <a:pt x="0" y="0"/>
                </a:moveTo>
                <a:lnTo>
                  <a:pt x="11923316" y="0"/>
                </a:lnTo>
                <a:lnTo>
                  <a:pt x="11923316" y="5916946"/>
                </a:lnTo>
                <a:lnTo>
                  <a:pt x="0" y="5916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47518"/>
            <a:ext cx="9035636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BMI와 각 변수의 분포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8821" y="9161161"/>
            <a:ext cx="12230357" cy="54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신체활동빈도                  전자기기 사용시간                  교통수단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202008" y="3703843"/>
            <a:ext cx="9883983" cy="3930060"/>
          </a:xfrm>
          <a:custGeom>
            <a:avLst/>
            <a:gdLst/>
            <a:ahLst/>
            <a:cxnLst/>
            <a:rect r="r" b="b" t="t" l="l"/>
            <a:pathLst>
              <a:path h="3930060" w="9883983">
                <a:moveTo>
                  <a:pt x="0" y="0"/>
                </a:moveTo>
                <a:lnTo>
                  <a:pt x="9883984" y="0"/>
                </a:lnTo>
                <a:lnTo>
                  <a:pt x="9883984" y="3930060"/>
                </a:lnTo>
                <a:lnTo>
                  <a:pt x="0" y="393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47518"/>
            <a:ext cx="6433787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KNN 모델 결과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19743" y="2947682"/>
            <a:ext cx="14848513" cy="6310618"/>
          </a:xfrm>
          <a:custGeom>
            <a:avLst/>
            <a:gdLst/>
            <a:ahLst/>
            <a:cxnLst/>
            <a:rect r="r" b="b" t="t" l="l"/>
            <a:pathLst>
              <a:path h="6310618" w="14848513">
                <a:moveTo>
                  <a:pt x="0" y="0"/>
                </a:moveTo>
                <a:lnTo>
                  <a:pt x="14848514" y="0"/>
                </a:lnTo>
                <a:lnTo>
                  <a:pt x="14848514" y="6310618"/>
                </a:lnTo>
                <a:lnTo>
                  <a:pt x="0" y="6310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47518"/>
            <a:ext cx="1291339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변수 재설정 - 기초자료 제외한 모든 열 사용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95308" y="2986978"/>
            <a:ext cx="7305430" cy="1546316"/>
          </a:xfrm>
          <a:custGeom>
            <a:avLst/>
            <a:gdLst/>
            <a:ahLst/>
            <a:cxnLst/>
            <a:rect r="r" b="b" t="t" l="l"/>
            <a:pathLst>
              <a:path h="1546316" w="7305430">
                <a:moveTo>
                  <a:pt x="0" y="0"/>
                </a:moveTo>
                <a:lnTo>
                  <a:pt x="7305429" y="0"/>
                </a:lnTo>
                <a:lnTo>
                  <a:pt x="7305429" y="1546316"/>
                </a:lnTo>
                <a:lnTo>
                  <a:pt x="0" y="1546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23772" y="5143500"/>
            <a:ext cx="7276965" cy="1569057"/>
          </a:xfrm>
          <a:custGeom>
            <a:avLst/>
            <a:gdLst/>
            <a:ahLst/>
            <a:cxnLst/>
            <a:rect r="r" b="b" t="t" l="l"/>
            <a:pathLst>
              <a:path h="1569057" w="7276965">
                <a:moveTo>
                  <a:pt x="0" y="0"/>
                </a:moveTo>
                <a:lnTo>
                  <a:pt x="7276965" y="0"/>
                </a:lnTo>
                <a:lnTo>
                  <a:pt x="7276965" y="1569057"/>
                </a:lnTo>
                <a:lnTo>
                  <a:pt x="0" y="1569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85990" y="7436457"/>
            <a:ext cx="10580717" cy="2202078"/>
          </a:xfrm>
          <a:custGeom>
            <a:avLst/>
            <a:gdLst/>
            <a:ahLst/>
            <a:cxnLst/>
            <a:rect r="r" b="b" t="t" l="l"/>
            <a:pathLst>
              <a:path h="2202078" w="10580717">
                <a:moveTo>
                  <a:pt x="0" y="0"/>
                </a:moveTo>
                <a:lnTo>
                  <a:pt x="10580717" y="0"/>
                </a:lnTo>
                <a:lnTo>
                  <a:pt x="10580717" y="2202078"/>
                </a:lnTo>
                <a:lnTo>
                  <a:pt x="0" y="22020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1183" y="1347518"/>
            <a:ext cx="8385174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-1 의사결정트리 - 튜닝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48039"/>
            <a:ext cx="2473421" cy="264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7"/>
              </a:lnSpc>
            </a:pPr>
            <a:r>
              <a:rPr lang="en-US" sz="3776" spc="-253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max_depth</a:t>
            </a:r>
          </a:p>
          <a:p>
            <a:pPr algn="ctr">
              <a:lnSpc>
                <a:spcPts val="5287"/>
              </a:lnSpc>
            </a:pPr>
          </a:p>
          <a:p>
            <a:pPr algn="ctr">
              <a:lnSpc>
                <a:spcPts val="5287"/>
              </a:lnSpc>
            </a:pPr>
          </a:p>
          <a:p>
            <a:pPr algn="ctr">
              <a:lnSpc>
                <a:spcPts val="528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841366" y="2910778"/>
            <a:ext cx="2473421" cy="733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</a:p>
          <a:p>
            <a:pPr algn="ctr">
              <a:lnSpc>
                <a:spcPts val="5427"/>
              </a:lnSpc>
            </a:pPr>
            <a:r>
              <a:rPr lang="en-US" sz="3876" spc="-25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</a:t>
            </a:r>
          </a:p>
          <a:p>
            <a:pPr algn="ctr">
              <a:lnSpc>
                <a:spcPts val="5427"/>
              </a:lnSpc>
            </a:pPr>
          </a:p>
          <a:p>
            <a:pPr algn="ctr">
              <a:lnSpc>
                <a:spcPts val="4307"/>
              </a:lnSpc>
            </a:pPr>
          </a:p>
          <a:p>
            <a:pPr algn="ctr">
              <a:lnSpc>
                <a:spcPts val="5427"/>
              </a:lnSpc>
            </a:pPr>
            <a:r>
              <a:rPr lang="en-US" sz="3876" spc="-25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7</a:t>
            </a:r>
          </a:p>
          <a:p>
            <a:pPr algn="ctr">
              <a:lnSpc>
                <a:spcPts val="5427"/>
              </a:lnSpc>
            </a:pPr>
          </a:p>
          <a:p>
            <a:pPr algn="ctr">
              <a:lnSpc>
                <a:spcPts val="5427"/>
              </a:lnSpc>
            </a:pPr>
          </a:p>
          <a:p>
            <a:pPr algn="ctr">
              <a:lnSpc>
                <a:spcPts val="4587"/>
              </a:lnSpc>
            </a:pPr>
          </a:p>
          <a:p>
            <a:pPr algn="ctr">
              <a:lnSpc>
                <a:spcPts val="5427"/>
              </a:lnSpc>
            </a:pPr>
            <a:r>
              <a:rPr lang="en-US" sz="3876" spc="-25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10</a:t>
            </a:r>
          </a:p>
          <a:p>
            <a:pPr algn="ctr">
              <a:lnSpc>
                <a:spcPts val="5427"/>
              </a:lnSpc>
            </a:pPr>
          </a:p>
          <a:p>
            <a:pPr algn="ctr">
              <a:lnSpc>
                <a:spcPts val="54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24711" y="2787015"/>
            <a:ext cx="14238578" cy="6638737"/>
          </a:xfrm>
          <a:custGeom>
            <a:avLst/>
            <a:gdLst/>
            <a:ahLst/>
            <a:cxnLst/>
            <a:rect r="r" b="b" t="t" l="l"/>
            <a:pathLst>
              <a:path h="6638737" w="14238578">
                <a:moveTo>
                  <a:pt x="0" y="0"/>
                </a:moveTo>
                <a:lnTo>
                  <a:pt x="14238578" y="0"/>
                </a:lnTo>
                <a:lnTo>
                  <a:pt x="14238578" y="6638737"/>
                </a:lnTo>
                <a:lnTo>
                  <a:pt x="0" y="6638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47518"/>
            <a:ext cx="7780191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-2 의사결정트리 - 시각화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46224" y="2787015"/>
            <a:ext cx="8395552" cy="6764330"/>
          </a:xfrm>
          <a:custGeom>
            <a:avLst/>
            <a:gdLst/>
            <a:ahLst/>
            <a:cxnLst/>
            <a:rect r="r" b="b" t="t" l="l"/>
            <a:pathLst>
              <a:path h="6764330" w="8395552">
                <a:moveTo>
                  <a:pt x="0" y="0"/>
                </a:moveTo>
                <a:lnTo>
                  <a:pt x="8395552" y="0"/>
                </a:lnTo>
                <a:lnTo>
                  <a:pt x="8395552" y="6764330"/>
                </a:lnTo>
                <a:lnTo>
                  <a:pt x="0" y="676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183" y="1347518"/>
            <a:ext cx="918574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실제 vs 예측 BMI 시각화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26039" y="2787015"/>
            <a:ext cx="11435923" cy="6761489"/>
          </a:xfrm>
          <a:custGeom>
            <a:avLst/>
            <a:gdLst/>
            <a:ahLst/>
            <a:cxnLst/>
            <a:rect r="r" b="b" t="t" l="l"/>
            <a:pathLst>
              <a:path h="6761489" w="11435923">
                <a:moveTo>
                  <a:pt x="0" y="0"/>
                </a:moveTo>
                <a:lnTo>
                  <a:pt x="11435922" y="0"/>
                </a:lnTo>
                <a:lnTo>
                  <a:pt x="11435922" y="6761489"/>
                </a:lnTo>
                <a:lnTo>
                  <a:pt x="0" y="6761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28246" y="3058994"/>
            <a:ext cx="4249973" cy="5927345"/>
            <a:chOff x="0" y="0"/>
            <a:chExt cx="5666630" cy="7903127"/>
          </a:xfrm>
        </p:grpSpPr>
        <p:sp>
          <p:nvSpPr>
            <p:cNvPr name="AutoShape 6" id="6"/>
            <p:cNvSpPr/>
            <p:nvPr/>
          </p:nvSpPr>
          <p:spPr>
            <a:xfrm flipH="true">
              <a:off x="5633412" y="0"/>
              <a:ext cx="0" cy="7903127"/>
            </a:xfrm>
            <a:prstGeom prst="line">
              <a:avLst/>
            </a:prstGeom>
            <a:ln cap="flat" w="6643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33218" y="44347"/>
              <a:ext cx="5600194" cy="0"/>
            </a:xfrm>
            <a:prstGeom prst="line">
              <a:avLst/>
            </a:prstGeom>
            <a:ln cap="flat" w="6643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33218" y="0"/>
              <a:ext cx="0" cy="7903127"/>
            </a:xfrm>
            <a:prstGeom prst="line">
              <a:avLst/>
            </a:prstGeom>
            <a:ln cap="flat" w="6643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33218" y="7858780"/>
              <a:ext cx="5600194" cy="0"/>
            </a:xfrm>
            <a:prstGeom prst="line">
              <a:avLst/>
            </a:prstGeom>
            <a:ln cap="flat" w="66436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61183" y="1347518"/>
            <a:ext cx="918574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피쳐 중요도 시각화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69191" y="2787015"/>
            <a:ext cx="15119527" cy="7559764"/>
          </a:xfrm>
          <a:custGeom>
            <a:avLst/>
            <a:gdLst/>
            <a:ahLst/>
            <a:cxnLst/>
            <a:rect r="r" b="b" t="t" l="l"/>
            <a:pathLst>
              <a:path h="7559764" w="15119527">
                <a:moveTo>
                  <a:pt x="0" y="0"/>
                </a:moveTo>
                <a:lnTo>
                  <a:pt x="15119527" y="0"/>
                </a:lnTo>
                <a:lnTo>
                  <a:pt x="15119527" y="7559764"/>
                </a:lnTo>
                <a:lnTo>
                  <a:pt x="0" y="7559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69314" y="6566897"/>
            <a:ext cx="5019404" cy="3601232"/>
            <a:chOff x="0" y="0"/>
            <a:chExt cx="1321983" cy="948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1983" cy="948473"/>
            </a:xfrm>
            <a:custGeom>
              <a:avLst/>
              <a:gdLst/>
              <a:ahLst/>
              <a:cxnLst/>
              <a:rect r="r" b="b" t="t" l="l"/>
              <a:pathLst>
                <a:path h="948473" w="1321983">
                  <a:moveTo>
                    <a:pt x="0" y="0"/>
                  </a:moveTo>
                  <a:lnTo>
                    <a:pt x="1321983" y="0"/>
                  </a:lnTo>
                  <a:lnTo>
                    <a:pt x="1321983" y="948473"/>
                  </a:lnTo>
                  <a:lnTo>
                    <a:pt x="0" y="948473"/>
                  </a:lnTo>
                  <a:close/>
                </a:path>
              </a:pathLst>
            </a:custGeom>
            <a:solidFill>
              <a:srgbClr val="37373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21983" cy="98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1183" y="1347518"/>
            <a:ext cx="9977270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설계 - 타겟 및 피쳐 컬럼 설정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4736" y="6904108"/>
            <a:ext cx="2788560" cy="410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0"/>
              </a:lnSpc>
            </a:pPr>
            <a:r>
              <a:rPr lang="en-US" sz="7786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타겟 :</a:t>
            </a:r>
          </a:p>
          <a:p>
            <a:pPr algn="ctr">
              <a:lnSpc>
                <a:spcPts val="10900"/>
              </a:lnSpc>
            </a:pPr>
            <a:r>
              <a:rPr lang="en-US" sz="7786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범주형</a:t>
            </a:r>
          </a:p>
          <a:p>
            <a:pPr algn="ctr">
              <a:lnSpc>
                <a:spcPts val="10900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98379" y="3023130"/>
            <a:ext cx="7678705" cy="2901485"/>
          </a:xfrm>
          <a:custGeom>
            <a:avLst/>
            <a:gdLst/>
            <a:ahLst/>
            <a:cxnLst/>
            <a:rect r="r" b="b" t="t" l="l"/>
            <a:pathLst>
              <a:path h="2901485" w="7678705">
                <a:moveTo>
                  <a:pt x="0" y="0"/>
                </a:moveTo>
                <a:lnTo>
                  <a:pt x="7678704" y="0"/>
                </a:lnTo>
                <a:lnTo>
                  <a:pt x="7678704" y="2901484"/>
                </a:lnTo>
                <a:lnTo>
                  <a:pt x="0" y="2901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9" t="-2078" r="-74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89017" y="6619939"/>
            <a:ext cx="10670283" cy="2342257"/>
          </a:xfrm>
          <a:custGeom>
            <a:avLst/>
            <a:gdLst/>
            <a:ahLst/>
            <a:cxnLst/>
            <a:rect r="r" b="b" t="t" l="l"/>
            <a:pathLst>
              <a:path h="2342257" w="10670283">
                <a:moveTo>
                  <a:pt x="0" y="0"/>
                </a:moveTo>
                <a:lnTo>
                  <a:pt x="10670283" y="0"/>
                </a:lnTo>
                <a:lnTo>
                  <a:pt x="10670283" y="2342258"/>
                </a:lnTo>
                <a:lnTo>
                  <a:pt x="0" y="2342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47518"/>
            <a:ext cx="12825242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중요도에 따른 피쳐 재설정 -&gt; KNN 모델 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04764" y="2899596"/>
            <a:ext cx="10662891" cy="2243904"/>
          </a:xfrm>
          <a:custGeom>
            <a:avLst/>
            <a:gdLst/>
            <a:ahLst/>
            <a:cxnLst/>
            <a:rect r="r" b="b" t="t" l="l"/>
            <a:pathLst>
              <a:path h="2243904" w="10662891">
                <a:moveTo>
                  <a:pt x="0" y="0"/>
                </a:moveTo>
                <a:lnTo>
                  <a:pt x="10662891" y="0"/>
                </a:lnTo>
                <a:lnTo>
                  <a:pt x="10662891" y="2243904"/>
                </a:lnTo>
                <a:lnTo>
                  <a:pt x="0" y="224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2169" y="6536116"/>
            <a:ext cx="10655486" cy="2354322"/>
          </a:xfrm>
          <a:custGeom>
            <a:avLst/>
            <a:gdLst/>
            <a:ahLst/>
            <a:cxnLst/>
            <a:rect r="r" b="b" t="t" l="l"/>
            <a:pathLst>
              <a:path h="2354322" w="10655486">
                <a:moveTo>
                  <a:pt x="0" y="0"/>
                </a:moveTo>
                <a:lnTo>
                  <a:pt x="10655486" y="0"/>
                </a:lnTo>
                <a:lnTo>
                  <a:pt x="10655486" y="2354321"/>
                </a:lnTo>
                <a:lnTo>
                  <a:pt x="0" y="235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47518"/>
            <a:ext cx="918574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과적합 해결 -&gt; 튜닝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65740" y="3299260"/>
            <a:ext cx="3267053" cy="118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6"/>
              </a:lnSpc>
            </a:pPr>
            <a:r>
              <a:rPr lang="en-US" sz="3262" spc="-21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K값 조정</a:t>
            </a:r>
          </a:p>
          <a:p>
            <a:pPr algn="ctr">
              <a:lnSpc>
                <a:spcPts val="4566"/>
              </a:lnSpc>
              <a:spcBef>
                <a:spcPct val="0"/>
              </a:spcBef>
            </a:pPr>
            <a:r>
              <a:rPr lang="en-US" sz="3262" spc="-21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n_neighbors=10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2969" y="6990989"/>
            <a:ext cx="3751351" cy="118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3225" spc="-21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가중치 방식 변경</a:t>
            </a:r>
          </a:p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 spc="-216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weights='distance'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04764" y="6601594"/>
            <a:ext cx="10655486" cy="2354322"/>
          </a:xfrm>
          <a:custGeom>
            <a:avLst/>
            <a:gdLst/>
            <a:ahLst/>
            <a:cxnLst/>
            <a:rect r="r" b="b" t="t" l="l"/>
            <a:pathLst>
              <a:path h="2354322" w="10655486">
                <a:moveTo>
                  <a:pt x="0" y="0"/>
                </a:moveTo>
                <a:lnTo>
                  <a:pt x="10655486" y="0"/>
                </a:lnTo>
                <a:lnTo>
                  <a:pt x="10655486" y="2354322"/>
                </a:lnTo>
                <a:lnTo>
                  <a:pt x="0" y="2354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60789"/>
            <a:ext cx="1391271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43796" y="1347518"/>
            <a:ext cx="918574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7798" y="3030430"/>
            <a:ext cx="2960247" cy="1626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모든 열  피쳐 사용</a:t>
            </a:r>
          </a:p>
          <a:p>
            <a:pPr algn="l">
              <a:lnSpc>
                <a:spcPts val="4143"/>
              </a:lnSpc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의사결정트리 모델</a:t>
            </a:r>
          </a:p>
          <a:p>
            <a:pPr algn="l">
              <a:lnSpc>
                <a:spcPts val="4143"/>
              </a:lnSpc>
              <a:spcBef>
                <a:spcPct val="0"/>
              </a:spcBef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max_depth=10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7798" y="6534919"/>
            <a:ext cx="8001308" cy="218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3"/>
              </a:lnSpc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중요도에 따른 5개 피쳐 사용</a:t>
            </a:r>
          </a:p>
          <a:p>
            <a:pPr algn="just">
              <a:lnSpc>
                <a:spcPts val="4143"/>
              </a:lnSpc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KNN 모델</a:t>
            </a:r>
          </a:p>
          <a:p>
            <a:pPr algn="just">
              <a:lnSpc>
                <a:spcPts val="4143"/>
              </a:lnSpc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n_neighbors=10, </a:t>
            </a:r>
          </a:p>
          <a:p>
            <a:pPr algn="just">
              <a:lnSpc>
                <a:spcPts val="4143"/>
              </a:lnSpc>
              <a:spcBef>
                <a:spcPct val="0"/>
              </a:spcBef>
            </a:pPr>
            <a:r>
              <a:rPr lang="en-US" sz="2959" spc="-198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weights='distance'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04764" y="2772280"/>
            <a:ext cx="10655486" cy="2217639"/>
          </a:xfrm>
          <a:custGeom>
            <a:avLst/>
            <a:gdLst/>
            <a:ahLst/>
            <a:cxnLst/>
            <a:rect r="r" b="b" t="t" l="l"/>
            <a:pathLst>
              <a:path h="2217639" w="10655486">
                <a:moveTo>
                  <a:pt x="0" y="0"/>
                </a:moveTo>
                <a:lnTo>
                  <a:pt x="10655486" y="0"/>
                </a:lnTo>
                <a:lnTo>
                  <a:pt x="10655486" y="2217639"/>
                </a:lnTo>
                <a:lnTo>
                  <a:pt x="0" y="2217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74238" y="2686555"/>
            <a:ext cx="5686012" cy="6269361"/>
            <a:chOff x="0" y="0"/>
            <a:chExt cx="7581350" cy="8359148"/>
          </a:xfrm>
        </p:grpSpPr>
        <p:sp>
          <p:nvSpPr>
            <p:cNvPr name="AutoShape 11" id="11"/>
            <p:cNvSpPr/>
            <p:nvPr/>
          </p:nvSpPr>
          <p:spPr>
            <a:xfrm flipH="true">
              <a:off x="7536907" y="0"/>
              <a:ext cx="0" cy="8359148"/>
            </a:xfrm>
            <a:prstGeom prst="line">
              <a:avLst/>
            </a:prstGeom>
            <a:ln cap="flat" w="8888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44442" y="46906"/>
              <a:ext cx="7492465" cy="0"/>
            </a:xfrm>
            <a:prstGeom prst="line">
              <a:avLst/>
            </a:prstGeom>
            <a:ln cap="flat" w="8888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H="true">
              <a:off x="44442" y="0"/>
              <a:ext cx="0" cy="8359148"/>
            </a:xfrm>
            <a:prstGeom prst="line">
              <a:avLst/>
            </a:prstGeom>
            <a:ln cap="flat" w="8888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44442" y="8312242"/>
              <a:ext cx="7492465" cy="0"/>
            </a:xfrm>
            <a:prstGeom prst="line">
              <a:avLst/>
            </a:prstGeom>
            <a:ln cap="flat" w="88885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399028" y="271381"/>
            <a:ext cx="3090688" cy="3458113"/>
          </a:xfrm>
          <a:custGeom>
            <a:avLst/>
            <a:gdLst/>
            <a:ahLst/>
            <a:cxnLst/>
            <a:rect r="r" b="b" t="t" l="l"/>
            <a:pathLst>
              <a:path h="3458113" w="3090688">
                <a:moveTo>
                  <a:pt x="0" y="0"/>
                </a:moveTo>
                <a:lnTo>
                  <a:pt x="3090688" y="0"/>
                </a:lnTo>
                <a:lnTo>
                  <a:pt x="3090688" y="3458113"/>
                </a:lnTo>
                <a:lnTo>
                  <a:pt x="0" y="3458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05025" y="2701290"/>
            <a:ext cx="11588635" cy="680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8"/>
              </a:lnSpc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성익 : 가족력은 체형에 영향을 미친다.</a:t>
            </a:r>
          </a:p>
          <a:p>
            <a:pPr algn="l">
              <a:lnSpc>
                <a:spcPts val="5978"/>
              </a:lnSpc>
            </a:pPr>
          </a:p>
          <a:p>
            <a:pPr algn="l">
              <a:lnSpc>
                <a:spcPts val="5978"/>
              </a:lnSpc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주엽 : 식습관은 BMI에 많은 영향을 미치기에,</a:t>
            </a:r>
          </a:p>
          <a:p>
            <a:pPr algn="l">
              <a:lnSpc>
                <a:spcPts val="5978"/>
              </a:lnSpc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          식습관 개선이 필요</a:t>
            </a:r>
          </a:p>
          <a:p>
            <a:pPr algn="l">
              <a:lnSpc>
                <a:spcPts val="5978"/>
              </a:lnSpc>
            </a:pPr>
          </a:p>
          <a:p>
            <a:pPr algn="l">
              <a:lnSpc>
                <a:spcPts val="5978"/>
              </a:lnSpc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아름 : 흡연과 음주 모두 줄이고 BMI 지수를 낮추자.</a:t>
            </a:r>
          </a:p>
          <a:p>
            <a:pPr algn="l">
              <a:lnSpc>
                <a:spcPts val="5978"/>
              </a:lnSpc>
            </a:pPr>
          </a:p>
          <a:p>
            <a:pPr algn="l">
              <a:lnSpc>
                <a:spcPts val="5978"/>
              </a:lnSpc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동림 : 신체 활동은 큰 영향을 미치지 못한다. </a:t>
            </a:r>
          </a:p>
          <a:p>
            <a:pPr algn="l">
              <a:lnSpc>
                <a:spcPts val="5978"/>
              </a:lnSpc>
              <a:spcBef>
                <a:spcPct val="0"/>
              </a:spcBef>
            </a:pPr>
            <a:r>
              <a:rPr lang="en-US" sz="4270" spc="-286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          전체 변수를 넣었을 때 높은 설명력을 보인다.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60826"/>
            <a:ext cx="9185743" cy="91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최종 결론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29" r="0" b="-303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295505" y="2873032"/>
            <a:ext cx="1696991" cy="16969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550203" y="3125496"/>
            <a:ext cx="1187594" cy="1192064"/>
          </a:xfrm>
          <a:custGeom>
            <a:avLst/>
            <a:gdLst/>
            <a:ahLst/>
            <a:cxnLst/>
            <a:rect r="r" b="b" t="t" l="l"/>
            <a:pathLst>
              <a:path h="1192064" w="1187594">
                <a:moveTo>
                  <a:pt x="0" y="0"/>
                </a:moveTo>
                <a:lnTo>
                  <a:pt x="1187594" y="0"/>
                </a:lnTo>
                <a:lnTo>
                  <a:pt x="1187594" y="1192064"/>
                </a:lnTo>
                <a:lnTo>
                  <a:pt x="0" y="1192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9903" y="5029200"/>
            <a:ext cx="9468194" cy="101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9381" y="6085166"/>
            <a:ext cx="9269239" cy="69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06498" y="2928092"/>
            <a:ext cx="7605871" cy="5547340"/>
          </a:xfrm>
          <a:custGeom>
            <a:avLst/>
            <a:gdLst/>
            <a:ahLst/>
            <a:cxnLst/>
            <a:rect r="r" b="b" t="t" l="l"/>
            <a:pathLst>
              <a:path h="5547340" w="7605871">
                <a:moveTo>
                  <a:pt x="0" y="0"/>
                </a:moveTo>
                <a:lnTo>
                  <a:pt x="7605871" y="0"/>
                </a:lnTo>
                <a:lnTo>
                  <a:pt x="7605871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928092"/>
            <a:ext cx="7552402" cy="5547340"/>
          </a:xfrm>
          <a:custGeom>
            <a:avLst/>
            <a:gdLst/>
            <a:ahLst/>
            <a:cxnLst/>
            <a:rect r="r" b="b" t="t" l="l"/>
            <a:pathLst>
              <a:path h="5547340" w="7552402">
                <a:moveTo>
                  <a:pt x="0" y="0"/>
                </a:moveTo>
                <a:lnTo>
                  <a:pt x="7552402" y="0"/>
                </a:lnTo>
                <a:lnTo>
                  <a:pt x="7552402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47518"/>
            <a:ext cx="546596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전처리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7516" y="8829675"/>
            <a:ext cx="145579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Weight 이상치 제거 + 결측치 없음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26257" y="2787015"/>
            <a:ext cx="15400275" cy="827634"/>
          </a:xfrm>
          <a:custGeom>
            <a:avLst/>
            <a:gdLst/>
            <a:ahLst/>
            <a:cxnLst/>
            <a:rect r="r" b="b" t="t" l="l"/>
            <a:pathLst>
              <a:path h="827634" w="15400275">
                <a:moveTo>
                  <a:pt x="0" y="0"/>
                </a:moveTo>
                <a:lnTo>
                  <a:pt x="15400275" y="0"/>
                </a:lnTo>
                <a:lnTo>
                  <a:pt x="15400275" y="827634"/>
                </a:lnTo>
                <a:lnTo>
                  <a:pt x="0" y="827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26257" y="4138524"/>
            <a:ext cx="11382098" cy="4092595"/>
          </a:xfrm>
          <a:custGeom>
            <a:avLst/>
            <a:gdLst/>
            <a:ahLst/>
            <a:cxnLst/>
            <a:rect r="r" b="b" t="t" l="l"/>
            <a:pathLst>
              <a:path h="4092595" w="11382098">
                <a:moveTo>
                  <a:pt x="0" y="0"/>
                </a:moveTo>
                <a:lnTo>
                  <a:pt x="11382098" y="0"/>
                </a:lnTo>
                <a:lnTo>
                  <a:pt x="11382098" y="4092595"/>
                </a:lnTo>
                <a:lnTo>
                  <a:pt x="0" y="409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722871" y="5143500"/>
            <a:ext cx="5133874" cy="2135328"/>
          </a:xfrm>
          <a:custGeom>
            <a:avLst/>
            <a:gdLst/>
            <a:ahLst/>
            <a:cxnLst/>
            <a:rect r="r" b="b" t="t" l="l"/>
            <a:pathLst>
              <a:path h="2135328" w="5133874">
                <a:moveTo>
                  <a:pt x="0" y="0"/>
                </a:moveTo>
                <a:lnTo>
                  <a:pt x="5133874" y="0"/>
                </a:lnTo>
                <a:lnTo>
                  <a:pt x="5133874" y="2135328"/>
                </a:lnTo>
                <a:lnTo>
                  <a:pt x="0" y="21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1183" y="1347518"/>
            <a:ext cx="546596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전처리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7516" y="8829675"/>
            <a:ext cx="145579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3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범주형 데이터 타입 변환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142979" y="3362325"/>
          <a:ext cx="8002043" cy="3562350"/>
        </p:xfrm>
        <a:graphic>
          <a:graphicData uri="http://schemas.openxmlformats.org/drawingml/2006/table">
            <a:tbl>
              <a:tblPr/>
              <a:tblGrid>
                <a:gridCol w="4001021"/>
                <a:gridCol w="4001021"/>
              </a:tblGrid>
              <a:tr h="103019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학습 종류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학습 종류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01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지도학습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분류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19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학습 알고리즘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의사 결정 나무</a:t>
                      </a: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DicisionTreeClassifier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4058401" y="7550892"/>
            <a:ext cx="10171197" cy="1296828"/>
          </a:xfrm>
          <a:custGeom>
            <a:avLst/>
            <a:gdLst/>
            <a:ahLst/>
            <a:cxnLst/>
            <a:rect r="r" b="b" t="t" l="l"/>
            <a:pathLst>
              <a:path h="1296828" w="10171197">
                <a:moveTo>
                  <a:pt x="0" y="0"/>
                </a:moveTo>
                <a:lnTo>
                  <a:pt x="10171198" y="0"/>
                </a:lnTo>
                <a:lnTo>
                  <a:pt x="10171198" y="1296828"/>
                </a:lnTo>
                <a:lnTo>
                  <a:pt x="0" y="1296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1183" y="1347518"/>
            <a:ext cx="546596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 학습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2520315"/>
            <a:ext cx="8805446" cy="9525"/>
          </a:xfrm>
          <a:prstGeom prst="line">
            <a:avLst/>
          </a:prstGeom>
          <a:ln cap="flat" w="19050">
            <a:solidFill>
              <a:srgbClr val="3737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47143"/>
            <a:ext cx="7731058" cy="3792714"/>
          </a:xfrm>
          <a:custGeom>
            <a:avLst/>
            <a:gdLst/>
            <a:ahLst/>
            <a:cxnLst/>
            <a:rect r="r" b="b" t="t" l="l"/>
            <a:pathLst>
              <a:path h="3792714" w="7731058">
                <a:moveTo>
                  <a:pt x="0" y="0"/>
                </a:moveTo>
                <a:lnTo>
                  <a:pt x="7731058" y="0"/>
                </a:lnTo>
                <a:lnTo>
                  <a:pt x="7731058" y="3792714"/>
                </a:lnTo>
                <a:lnTo>
                  <a:pt x="0" y="3792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221719"/>
            <a:ext cx="8631935" cy="3792714"/>
          </a:xfrm>
          <a:custGeom>
            <a:avLst/>
            <a:gdLst/>
            <a:ahLst/>
            <a:cxnLst/>
            <a:rect r="r" b="b" t="t" l="l"/>
            <a:pathLst>
              <a:path h="3792714" w="8631935">
                <a:moveTo>
                  <a:pt x="0" y="0"/>
                </a:moveTo>
                <a:lnTo>
                  <a:pt x="8631935" y="0"/>
                </a:lnTo>
                <a:lnTo>
                  <a:pt x="8631935" y="3792713"/>
                </a:lnTo>
                <a:lnTo>
                  <a:pt x="0" y="3792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744707"/>
            <a:ext cx="9299228" cy="1255396"/>
          </a:xfrm>
          <a:custGeom>
            <a:avLst/>
            <a:gdLst/>
            <a:ahLst/>
            <a:cxnLst/>
            <a:rect r="r" b="b" t="t" l="l"/>
            <a:pathLst>
              <a:path h="1255396" w="9299228">
                <a:moveTo>
                  <a:pt x="0" y="0"/>
                </a:moveTo>
                <a:lnTo>
                  <a:pt x="9299228" y="0"/>
                </a:lnTo>
                <a:lnTo>
                  <a:pt x="9299228" y="1255396"/>
                </a:lnTo>
                <a:lnTo>
                  <a:pt x="0" y="1255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149951" y="7744707"/>
            <a:ext cx="4620033" cy="1795992"/>
          </a:xfrm>
          <a:custGeom>
            <a:avLst/>
            <a:gdLst/>
            <a:ahLst/>
            <a:cxnLst/>
            <a:rect r="r" b="b" t="t" l="l"/>
            <a:pathLst>
              <a:path h="1795992" w="4620033">
                <a:moveTo>
                  <a:pt x="0" y="0"/>
                </a:moveTo>
                <a:lnTo>
                  <a:pt x="4620033" y="0"/>
                </a:lnTo>
                <a:lnTo>
                  <a:pt x="4620033" y="1795991"/>
                </a:lnTo>
                <a:lnTo>
                  <a:pt x="0" y="17959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060789"/>
            <a:ext cx="718069" cy="13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1183" y="1347518"/>
            <a:ext cx="5465963" cy="91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스케일링, 인코딩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497063"/>
            <a:ext cx="3735457" cy="70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2"/>
              </a:lnSpc>
            </a:pPr>
            <a:r>
              <a:rPr lang="en-US" sz="4094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Standard Scaler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2509564"/>
            <a:ext cx="3785109" cy="67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5"/>
              </a:lnSpc>
            </a:pPr>
            <a:r>
              <a:rPr lang="en-US" sz="3804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OneHotEncoder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08443" y="6966807"/>
            <a:ext cx="4416573" cy="73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4"/>
              </a:lnSpc>
            </a:pPr>
            <a:r>
              <a:rPr lang="en-US" sz="4274" b="true">
                <a:solidFill>
                  <a:srgbClr val="2E5743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LabelEncoder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DAGiCDGs0co</dc:identifier>
  <dcterms:modified xsi:type="dcterms:W3CDTF">2011-08-01T06:04:30Z</dcterms:modified>
  <cp:revision>1</cp:revision>
  <dc:title>비즈니스</dc:title>
</cp:coreProperties>
</file>